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06" r:id="rId1"/>
  </p:sldMasterIdLst>
  <p:sldIdLst>
    <p:sldId id="256" r:id="rId2"/>
    <p:sldId id="261" r:id="rId3"/>
    <p:sldId id="262" r:id="rId4"/>
    <p:sldId id="267" r:id="rId5"/>
    <p:sldId id="268" r:id="rId6"/>
    <p:sldId id="269" r:id="rId7"/>
    <p:sldId id="270" r:id="rId8"/>
    <p:sldId id="271" r:id="rId9"/>
    <p:sldId id="272" r:id="rId10"/>
    <p:sldId id="273" r:id="rId11"/>
    <p:sldId id="276" r:id="rId12"/>
    <p:sldId id="280" r:id="rId13"/>
    <p:sldId id="281" r:id="rId14"/>
    <p:sldId id="293" r:id="rId15"/>
    <p:sldId id="295" r:id="rId16"/>
    <p:sldId id="303" r:id="rId17"/>
    <p:sldId id="304" r:id="rId18"/>
    <p:sldId id="297" r:id="rId19"/>
    <p:sldId id="305" r:id="rId20"/>
    <p:sldId id="302" r:id="rId21"/>
  </p:sldIdLst>
  <p:sldSz cx="12192000" cy="8299450"/>
  <p:notesSz cx="6858000" cy="9144000"/>
  <p:defaultTextStyle>
    <a:defPPr>
      <a:defRPr lang="ru-RU"/>
    </a:defPPr>
    <a:lvl1pPr marL="0" algn="l" defTabSz="914242" rtl="0" eaLnBrk="1" latinLnBrk="0" hangingPunct="1">
      <a:defRPr sz="1800" kern="1200">
        <a:solidFill>
          <a:schemeClr val="tx1"/>
        </a:solidFill>
        <a:latin typeface="+mn-lt"/>
        <a:ea typeface="+mn-ea"/>
        <a:cs typeface="+mn-cs"/>
      </a:defRPr>
    </a:lvl1pPr>
    <a:lvl2pPr marL="457119" algn="l" defTabSz="914242" rtl="0" eaLnBrk="1" latinLnBrk="0" hangingPunct="1">
      <a:defRPr sz="1800" kern="1200">
        <a:solidFill>
          <a:schemeClr val="tx1"/>
        </a:solidFill>
        <a:latin typeface="+mn-lt"/>
        <a:ea typeface="+mn-ea"/>
        <a:cs typeface="+mn-cs"/>
      </a:defRPr>
    </a:lvl2pPr>
    <a:lvl3pPr marL="914242" algn="l" defTabSz="914242" rtl="0" eaLnBrk="1" latinLnBrk="0" hangingPunct="1">
      <a:defRPr sz="1800" kern="1200">
        <a:solidFill>
          <a:schemeClr val="tx1"/>
        </a:solidFill>
        <a:latin typeface="+mn-lt"/>
        <a:ea typeface="+mn-ea"/>
        <a:cs typeface="+mn-cs"/>
      </a:defRPr>
    </a:lvl3pPr>
    <a:lvl4pPr marL="1371363" algn="l" defTabSz="914242" rtl="0" eaLnBrk="1" latinLnBrk="0" hangingPunct="1">
      <a:defRPr sz="1800" kern="1200">
        <a:solidFill>
          <a:schemeClr val="tx1"/>
        </a:solidFill>
        <a:latin typeface="+mn-lt"/>
        <a:ea typeface="+mn-ea"/>
        <a:cs typeface="+mn-cs"/>
      </a:defRPr>
    </a:lvl4pPr>
    <a:lvl5pPr marL="1828485" algn="l" defTabSz="914242" rtl="0" eaLnBrk="1" latinLnBrk="0" hangingPunct="1">
      <a:defRPr sz="1800" kern="1200">
        <a:solidFill>
          <a:schemeClr val="tx1"/>
        </a:solidFill>
        <a:latin typeface="+mn-lt"/>
        <a:ea typeface="+mn-ea"/>
        <a:cs typeface="+mn-cs"/>
      </a:defRPr>
    </a:lvl5pPr>
    <a:lvl6pPr marL="2285604" algn="l" defTabSz="914242" rtl="0" eaLnBrk="1" latinLnBrk="0" hangingPunct="1">
      <a:defRPr sz="1800" kern="1200">
        <a:solidFill>
          <a:schemeClr val="tx1"/>
        </a:solidFill>
        <a:latin typeface="+mn-lt"/>
        <a:ea typeface="+mn-ea"/>
        <a:cs typeface="+mn-cs"/>
      </a:defRPr>
    </a:lvl6pPr>
    <a:lvl7pPr marL="2742726" algn="l" defTabSz="914242" rtl="0" eaLnBrk="1" latinLnBrk="0" hangingPunct="1">
      <a:defRPr sz="1800" kern="1200">
        <a:solidFill>
          <a:schemeClr val="tx1"/>
        </a:solidFill>
        <a:latin typeface="+mn-lt"/>
        <a:ea typeface="+mn-ea"/>
        <a:cs typeface="+mn-cs"/>
      </a:defRPr>
    </a:lvl7pPr>
    <a:lvl8pPr marL="3199847" algn="l" defTabSz="914242" rtl="0" eaLnBrk="1" latinLnBrk="0" hangingPunct="1">
      <a:defRPr sz="1800" kern="1200">
        <a:solidFill>
          <a:schemeClr val="tx1"/>
        </a:solidFill>
        <a:latin typeface="+mn-lt"/>
        <a:ea typeface="+mn-ea"/>
        <a:cs typeface="+mn-cs"/>
      </a:defRPr>
    </a:lvl8pPr>
    <a:lvl9pPr marL="3656970" algn="l" defTabSz="91424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2" autoAdjust="0"/>
  </p:normalViewPr>
  <p:slideViewPr>
    <p:cSldViewPr>
      <p:cViewPr>
        <p:scale>
          <a:sx n="70" d="100"/>
          <a:sy n="70" d="100"/>
        </p:scale>
        <p:origin x="-264" y="-456"/>
      </p:cViewPr>
      <p:guideLst>
        <p:guide orient="horz" pos="2614"/>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Доходы</c:v>
                </c:pt>
              </c:strCache>
            </c:strRef>
          </c:tx>
          <c:spPr>
            <a:solidFill>
              <a:schemeClr val="tx2">
                <a:lumMod val="60000"/>
                <a:lumOff val="40000"/>
              </a:schemeClr>
            </a:solidFill>
          </c:spPr>
          <c:invertIfNegative val="0"/>
          <c:dLbls>
            <c:dLbl>
              <c:idx val="0"/>
              <c:layout>
                <c:manualLayout>
                  <c:x val="0"/>
                  <c:y val="-1.3419402675065089E-2"/>
                </c:manualLayout>
              </c:layout>
              <c:showLegendKey val="0"/>
              <c:showVal val="1"/>
              <c:showCatName val="0"/>
              <c:showSerName val="0"/>
              <c:showPercent val="0"/>
              <c:showBubbleSize val="0"/>
            </c:dLbl>
            <c:dLbl>
              <c:idx val="1"/>
              <c:layout>
                <c:manualLayout>
                  <c:x val="-1.2333516944115315E-3"/>
                  <c:y val="-1.3419402675065089E-2"/>
                </c:manualLayout>
              </c:layout>
              <c:showLegendKey val="0"/>
              <c:showVal val="1"/>
              <c:showCatName val="0"/>
              <c:showSerName val="0"/>
              <c:showPercent val="0"/>
              <c:showBubbleSize val="0"/>
            </c:dLbl>
            <c:dLbl>
              <c:idx val="2"/>
              <c:layout>
                <c:manualLayout>
                  <c:x val="-3.7000550832347301E-3"/>
                  <c:y val="-2.3004690300111583E-2"/>
                </c:manualLayout>
              </c:layout>
              <c:showLegendKey val="0"/>
              <c:showVal val="1"/>
              <c:showCatName val="0"/>
              <c:showSerName val="0"/>
              <c:showPercent val="0"/>
              <c:showBubbleSize val="0"/>
            </c:dLbl>
            <c:dLbl>
              <c:idx val="3"/>
              <c:layout>
                <c:manualLayout>
                  <c:x val="1.2333516944114861E-3"/>
                  <c:y val="-1.3419402675065086E-2"/>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Лист1!$A$2:$A$5</c:f>
              <c:strCache>
                <c:ptCount val="4"/>
                <c:pt idx="0">
                  <c:v>2022 год</c:v>
                </c:pt>
                <c:pt idx="1">
                  <c:v>2023 год</c:v>
                </c:pt>
                <c:pt idx="2">
                  <c:v>2024 год</c:v>
                </c:pt>
                <c:pt idx="3">
                  <c:v>2025 год</c:v>
                </c:pt>
              </c:strCache>
            </c:strRef>
          </c:cat>
          <c:val>
            <c:numRef>
              <c:f>Лист1!$B$2:$B$5</c:f>
              <c:numCache>
                <c:formatCode>General</c:formatCode>
                <c:ptCount val="4"/>
                <c:pt idx="0">
                  <c:v>113927.3</c:v>
                </c:pt>
                <c:pt idx="1">
                  <c:v>187739.1</c:v>
                </c:pt>
                <c:pt idx="2">
                  <c:v>122125.5</c:v>
                </c:pt>
                <c:pt idx="3">
                  <c:v>126985</c:v>
                </c:pt>
              </c:numCache>
            </c:numRef>
          </c:val>
        </c:ser>
        <c:ser>
          <c:idx val="1"/>
          <c:order val="1"/>
          <c:tx>
            <c:strRef>
              <c:f>Лист1!$C$1</c:f>
              <c:strCache>
                <c:ptCount val="1"/>
                <c:pt idx="0">
                  <c:v>Расходы</c:v>
                </c:pt>
              </c:strCache>
            </c:strRef>
          </c:tx>
          <c:spPr>
            <a:solidFill>
              <a:schemeClr val="accent3">
                <a:lumMod val="60000"/>
                <a:lumOff val="40000"/>
              </a:schemeClr>
            </a:solidFill>
          </c:spPr>
          <c:invertIfNegative val="0"/>
          <c:dLbls>
            <c:dLbl>
              <c:idx val="0"/>
              <c:layout>
                <c:manualLayout>
                  <c:x val="2.8367088971466264E-2"/>
                  <c:y val="-1.3419402675065089E-2"/>
                </c:manualLayout>
              </c:layout>
              <c:showLegendKey val="0"/>
              <c:showVal val="1"/>
              <c:showCatName val="0"/>
              <c:showSerName val="0"/>
              <c:showPercent val="0"/>
              <c:showBubbleSize val="0"/>
            </c:dLbl>
            <c:dLbl>
              <c:idx val="1"/>
              <c:layout>
                <c:manualLayout>
                  <c:x val="1.9733627110585225E-2"/>
                  <c:y val="-1.3419402675065089E-2"/>
                </c:manualLayout>
              </c:layout>
              <c:showLegendKey val="0"/>
              <c:showVal val="1"/>
              <c:showCatName val="0"/>
              <c:showSerName val="0"/>
              <c:showPercent val="0"/>
              <c:showBubbleSize val="0"/>
            </c:dLbl>
            <c:dLbl>
              <c:idx val="2"/>
              <c:layout>
                <c:manualLayout>
                  <c:x val="1.8500275416173651E-2"/>
                  <c:y val="-2.3004690300111583E-2"/>
                </c:manualLayout>
              </c:layout>
              <c:showLegendKey val="0"/>
              <c:showVal val="1"/>
              <c:showCatName val="0"/>
              <c:showSerName val="0"/>
              <c:showPercent val="0"/>
              <c:showBubbleSize val="0"/>
            </c:dLbl>
            <c:dLbl>
              <c:idx val="3"/>
              <c:layout>
                <c:manualLayout>
                  <c:x val="2.3433682193819957E-2"/>
                  <c:y val="-1.3419402675065089E-2"/>
                </c:manualLayout>
              </c:layout>
              <c:showLegendKey val="0"/>
              <c:showVal val="1"/>
              <c:showCatName val="0"/>
              <c:showSerName val="0"/>
              <c:showPercent val="0"/>
              <c:showBubbleSize val="0"/>
            </c:dLbl>
            <c:txPr>
              <a:bodyPr/>
              <a:lstStyle/>
              <a:p>
                <a:pPr>
                  <a:defRPr sz="1400"/>
                </a:pPr>
                <a:endParaRPr lang="ru-RU"/>
              </a:p>
            </c:txPr>
            <c:showLegendKey val="0"/>
            <c:showVal val="1"/>
            <c:showCatName val="0"/>
            <c:showSerName val="0"/>
            <c:showPercent val="0"/>
            <c:showBubbleSize val="0"/>
            <c:showLeaderLines val="0"/>
          </c:dLbls>
          <c:cat>
            <c:strRef>
              <c:f>Лист1!$A$2:$A$5</c:f>
              <c:strCache>
                <c:ptCount val="4"/>
                <c:pt idx="0">
                  <c:v>2022 год</c:v>
                </c:pt>
                <c:pt idx="1">
                  <c:v>2023 год</c:v>
                </c:pt>
                <c:pt idx="2">
                  <c:v>2024 год</c:v>
                </c:pt>
                <c:pt idx="3">
                  <c:v>2025 год</c:v>
                </c:pt>
              </c:strCache>
            </c:strRef>
          </c:cat>
          <c:val>
            <c:numRef>
              <c:f>Лист1!$C$2:$C$5</c:f>
              <c:numCache>
                <c:formatCode>General</c:formatCode>
                <c:ptCount val="4"/>
                <c:pt idx="0">
                  <c:v>113927.3</c:v>
                </c:pt>
                <c:pt idx="1">
                  <c:v>187739.1</c:v>
                </c:pt>
                <c:pt idx="2">
                  <c:v>122125.5</c:v>
                </c:pt>
                <c:pt idx="3">
                  <c:v>126985</c:v>
                </c:pt>
              </c:numCache>
            </c:numRef>
          </c:val>
        </c:ser>
        <c:ser>
          <c:idx val="2"/>
          <c:order val="2"/>
          <c:tx>
            <c:strRef>
              <c:f>Лист1!$D$1</c:f>
              <c:strCache>
                <c:ptCount val="1"/>
                <c:pt idx="0">
                  <c:v>Дефицит (-)/
Профицит (+)</c:v>
                </c:pt>
              </c:strCache>
            </c:strRef>
          </c:tx>
          <c:spPr>
            <a:solidFill>
              <a:schemeClr val="accent2">
                <a:lumMod val="60000"/>
                <a:lumOff val="40000"/>
              </a:schemeClr>
            </a:solidFill>
          </c:spPr>
          <c:invertIfNegative val="0"/>
          <c:cat>
            <c:strRef>
              <c:f>Лист1!$A$2:$A$5</c:f>
              <c:strCache>
                <c:ptCount val="4"/>
                <c:pt idx="0">
                  <c:v>2022 год</c:v>
                </c:pt>
                <c:pt idx="1">
                  <c:v>2023 год</c:v>
                </c:pt>
                <c:pt idx="2">
                  <c:v>2024 год</c:v>
                </c:pt>
                <c:pt idx="3">
                  <c:v>2025 год</c:v>
                </c:pt>
              </c:strCache>
            </c:strRef>
          </c:cat>
          <c:val>
            <c:numRef>
              <c:f>Лист1!$D$2:$D$5</c:f>
              <c:numCache>
                <c:formatCode>General</c:formatCode>
                <c:ptCount val="4"/>
                <c:pt idx="0">
                  <c:v>0</c:v>
                </c:pt>
                <c:pt idx="1">
                  <c:v>0</c:v>
                </c:pt>
                <c:pt idx="2">
                  <c:v>0</c:v>
                </c:pt>
                <c:pt idx="3">
                  <c:v>0</c:v>
                </c:pt>
              </c:numCache>
            </c:numRef>
          </c:val>
        </c:ser>
        <c:dLbls>
          <c:showLegendKey val="0"/>
          <c:showVal val="1"/>
          <c:showCatName val="0"/>
          <c:showSerName val="0"/>
          <c:showPercent val="0"/>
          <c:showBubbleSize val="0"/>
        </c:dLbls>
        <c:gapWidth val="75"/>
        <c:shape val="box"/>
        <c:axId val="136952448"/>
        <c:axId val="136958336"/>
        <c:axId val="0"/>
      </c:bar3DChart>
      <c:catAx>
        <c:axId val="136952448"/>
        <c:scaling>
          <c:orientation val="minMax"/>
        </c:scaling>
        <c:delete val="0"/>
        <c:axPos val="b"/>
        <c:majorTickMark val="none"/>
        <c:minorTickMark val="none"/>
        <c:tickLblPos val="nextTo"/>
        <c:crossAx val="136958336"/>
        <c:crosses val="autoZero"/>
        <c:auto val="1"/>
        <c:lblAlgn val="ctr"/>
        <c:lblOffset val="100"/>
        <c:noMultiLvlLbl val="0"/>
      </c:catAx>
      <c:valAx>
        <c:axId val="136958336"/>
        <c:scaling>
          <c:orientation val="minMax"/>
        </c:scaling>
        <c:delete val="0"/>
        <c:axPos val="l"/>
        <c:numFmt formatCode="General" sourceLinked="1"/>
        <c:majorTickMark val="none"/>
        <c:minorTickMark val="none"/>
        <c:tickLblPos val="nextTo"/>
        <c:crossAx val="136952448"/>
        <c:crosses val="autoZero"/>
        <c:crossBetween val="between"/>
      </c:valAx>
    </c:plotArea>
    <c:legend>
      <c:legendPos val="b"/>
      <c:layout/>
      <c:overlay val="0"/>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Продажи</c:v>
                </c:pt>
              </c:strCache>
            </c:strRef>
          </c:tx>
          <c:spPr>
            <a:scene3d>
              <a:camera prst="orthographicFront"/>
              <a:lightRig rig="threePt" dir="t"/>
            </a:scene3d>
            <a:sp3d>
              <a:bevelT/>
            </a:sp3d>
          </c:spPr>
          <c:dPt>
            <c:idx val="0"/>
            <c:bubble3D val="0"/>
            <c:spPr>
              <a:solidFill>
                <a:schemeClr val="accent2">
                  <a:lumMod val="60000"/>
                  <a:lumOff val="40000"/>
                </a:schemeClr>
              </a:solidFill>
              <a:scene3d>
                <a:camera prst="orthographicFront"/>
                <a:lightRig rig="threePt" dir="t"/>
              </a:scene3d>
              <a:sp3d>
                <a:bevelT/>
              </a:sp3d>
            </c:spPr>
          </c:dPt>
          <c:dPt>
            <c:idx val="1"/>
            <c:bubble3D val="0"/>
            <c:spPr>
              <a:solidFill>
                <a:schemeClr val="accent3">
                  <a:lumMod val="60000"/>
                  <a:lumOff val="40000"/>
                </a:schemeClr>
              </a:solidFill>
              <a:scene3d>
                <a:camera prst="orthographicFront"/>
                <a:lightRig rig="threePt" dir="t"/>
              </a:scene3d>
              <a:sp3d>
                <a:bevelT/>
              </a:sp3d>
            </c:spPr>
          </c:dPt>
          <c:dPt>
            <c:idx val="2"/>
            <c:bubble3D val="0"/>
            <c:spPr>
              <a:solidFill>
                <a:schemeClr val="tx2">
                  <a:lumMod val="60000"/>
                  <a:lumOff val="40000"/>
                </a:schemeClr>
              </a:solidFill>
              <a:ln w="28575">
                <a:noFill/>
              </a:ln>
              <a:scene3d>
                <a:camera prst="orthographicFront"/>
                <a:lightRig rig="threePt" dir="t"/>
              </a:scene3d>
              <a:sp3d>
                <a:bevelT/>
              </a:sp3d>
            </c:spPr>
          </c:dPt>
          <c:dLbls>
            <c:dLbl>
              <c:idx val="2"/>
              <c:dLblPos val="inEnd"/>
              <c:showLegendKey val="0"/>
              <c:showVal val="0"/>
              <c:showCatName val="0"/>
              <c:showSerName val="0"/>
              <c:showPercent val="1"/>
              <c:showBubbleSize val="0"/>
            </c:dLbl>
            <c:showLegendKey val="0"/>
            <c:showVal val="0"/>
            <c:showCatName val="0"/>
            <c:showSerName val="0"/>
            <c:showPercent val="1"/>
            <c:showBubbleSize val="0"/>
            <c:showLeaderLines val="1"/>
          </c:dLbls>
          <c:cat>
            <c:strRef>
              <c:f>Лист1!$A$2:$A$3</c:f>
              <c:strCache>
                <c:ptCount val="2"/>
                <c:pt idx="0">
                  <c:v>Налог на доходы физических лиц</c:v>
                </c:pt>
                <c:pt idx="1">
                  <c:v>Безвозмездные поступления из
бюджета Санкт-Петербурга</c:v>
                </c:pt>
              </c:strCache>
            </c:strRef>
          </c:cat>
          <c:val>
            <c:numRef>
              <c:f>Лист1!$B$2:$B$3</c:f>
              <c:numCache>
                <c:formatCode>0.0</c:formatCode>
                <c:ptCount val="2"/>
                <c:pt idx="0" formatCode="#,##0.00">
                  <c:v>6398.8</c:v>
                </c:pt>
                <c:pt idx="1">
                  <c:v>181340.3</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65706074515312607"/>
          <c:y val="1.1781846787311399E-2"/>
          <c:w val="0.34052323714412247"/>
          <c:h val="0.28992332541356297"/>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Налог на доходы физических лиц</c:v>
                </c:pt>
              </c:strCache>
            </c:strRef>
          </c:tx>
          <c:spPr>
            <a:solidFill>
              <a:schemeClr val="accent4">
                <a:lumMod val="60000"/>
                <a:lumOff val="40000"/>
              </a:schemeClr>
            </a:solidFill>
          </c:spPr>
          <c:invertIfNegative val="0"/>
          <c:cat>
            <c:strRef>
              <c:f>Лист1!$A$2:$A$5</c:f>
              <c:strCache>
                <c:ptCount val="4"/>
                <c:pt idx="0">
                  <c:v>2023 год </c:v>
                </c:pt>
                <c:pt idx="1">
                  <c:v>2024 год </c:v>
                </c:pt>
                <c:pt idx="2">
                  <c:v>2025 год </c:v>
                </c:pt>
                <c:pt idx="3">
                  <c:v>2026 год </c:v>
                </c:pt>
              </c:strCache>
            </c:strRef>
          </c:cat>
          <c:val>
            <c:numRef>
              <c:f>Лист1!$B$2:$B$5</c:f>
              <c:numCache>
                <c:formatCode>_(* #,##0.00_);_(* \(#,##0.00\);_(* "-"??_);_(@_)</c:formatCode>
                <c:ptCount val="4"/>
                <c:pt idx="0">
                  <c:v>5950.1</c:v>
                </c:pt>
                <c:pt idx="1">
                  <c:v>6398.8</c:v>
                </c:pt>
                <c:pt idx="2">
                  <c:v>7172.2</c:v>
                </c:pt>
                <c:pt idx="3">
                  <c:v>7785.6</c:v>
                </c:pt>
              </c:numCache>
            </c:numRef>
          </c:val>
        </c:ser>
        <c:ser>
          <c:idx val="1"/>
          <c:order val="1"/>
          <c:tx>
            <c:strRef>
              <c:f>Лист1!$C$1</c:f>
              <c:strCache>
                <c:ptCount val="1"/>
                <c:pt idx="0">
                  <c:v>Прочие неналоговые доходы</c:v>
                </c:pt>
              </c:strCache>
            </c:strRef>
          </c:tx>
          <c:invertIfNegative val="0"/>
          <c:cat>
            <c:strRef>
              <c:f>Лист1!$A$2:$A$5</c:f>
              <c:strCache>
                <c:ptCount val="4"/>
                <c:pt idx="0">
                  <c:v>2023 год </c:v>
                </c:pt>
                <c:pt idx="1">
                  <c:v>2024 год </c:v>
                </c:pt>
                <c:pt idx="2">
                  <c:v>2025 год </c:v>
                </c:pt>
                <c:pt idx="3">
                  <c:v>2026 год </c:v>
                </c:pt>
              </c:strCache>
            </c:strRef>
          </c:cat>
          <c:val>
            <c:numRef>
              <c:f>Лист1!$C$2:$C$5</c:f>
              <c:numCache>
                <c:formatCode>_(* #,##0.00_);_(* \(#,##0.00\);_(* "-"??_);_(@_)</c:formatCode>
                <c:ptCount val="4"/>
                <c:pt idx="0">
                  <c:v>4925.2</c:v>
                </c:pt>
                <c:pt idx="1">
                  <c:v>0</c:v>
                </c:pt>
                <c:pt idx="2">
                  <c:v>0</c:v>
                </c:pt>
                <c:pt idx="3">
                  <c:v>0</c:v>
                </c:pt>
              </c:numCache>
            </c:numRef>
          </c:val>
        </c:ser>
        <c:ser>
          <c:idx val="2"/>
          <c:order val="2"/>
          <c:tx>
            <c:strRef>
              <c:f>Лист1!$D$1</c:f>
              <c:strCache>
                <c:ptCount val="1"/>
                <c:pt idx="0">
                  <c:v>Безвозмездные поступления из 
бюджета Санкт-Петербурга </c:v>
                </c:pt>
              </c:strCache>
            </c:strRef>
          </c:tx>
          <c:spPr>
            <a:solidFill>
              <a:schemeClr val="accent3">
                <a:lumMod val="60000"/>
                <a:lumOff val="40000"/>
              </a:schemeClr>
            </a:solidFill>
          </c:spPr>
          <c:invertIfNegative val="0"/>
          <c:cat>
            <c:strRef>
              <c:f>Лист1!$A$2:$A$5</c:f>
              <c:strCache>
                <c:ptCount val="4"/>
                <c:pt idx="0">
                  <c:v>2023 год </c:v>
                </c:pt>
                <c:pt idx="1">
                  <c:v>2024 год </c:v>
                </c:pt>
                <c:pt idx="2">
                  <c:v>2025 год </c:v>
                </c:pt>
                <c:pt idx="3">
                  <c:v>2026 год </c:v>
                </c:pt>
              </c:strCache>
            </c:strRef>
          </c:cat>
          <c:val>
            <c:numRef>
              <c:f>Лист1!$D$2:$D$5</c:f>
              <c:numCache>
                <c:formatCode>_(* #,##0.00_);_(* \(#,##0.00\);_(* "-"??_);_(@_)</c:formatCode>
                <c:ptCount val="4"/>
                <c:pt idx="0">
                  <c:v>103052</c:v>
                </c:pt>
                <c:pt idx="1">
                  <c:v>181340.3</c:v>
                </c:pt>
                <c:pt idx="2">
                  <c:v>114953.3</c:v>
                </c:pt>
                <c:pt idx="3">
                  <c:v>119199.4</c:v>
                </c:pt>
              </c:numCache>
            </c:numRef>
          </c:val>
        </c:ser>
        <c:ser>
          <c:idx val="3"/>
          <c:order val="3"/>
          <c:tx>
            <c:strRef>
              <c:f>Лист1!$E$1</c:f>
              <c:strCache>
                <c:ptCount val="1"/>
                <c:pt idx="0">
                  <c:v>Итого</c:v>
                </c:pt>
              </c:strCache>
            </c:strRef>
          </c:tx>
          <c:spPr>
            <a:solidFill>
              <a:schemeClr val="tx2">
                <a:lumMod val="60000"/>
                <a:lumOff val="40000"/>
              </a:schemeClr>
            </a:solidFill>
          </c:spPr>
          <c:invertIfNegative val="0"/>
          <c:cat>
            <c:strRef>
              <c:f>Лист1!$A$2:$A$5</c:f>
              <c:strCache>
                <c:ptCount val="4"/>
                <c:pt idx="0">
                  <c:v>2023 год </c:v>
                </c:pt>
                <c:pt idx="1">
                  <c:v>2024 год </c:v>
                </c:pt>
                <c:pt idx="2">
                  <c:v>2025 год </c:v>
                </c:pt>
                <c:pt idx="3">
                  <c:v>2026 год </c:v>
                </c:pt>
              </c:strCache>
            </c:strRef>
          </c:cat>
          <c:val>
            <c:numRef>
              <c:f>Лист1!$E$2:$E$5</c:f>
              <c:numCache>
                <c:formatCode>_(* #,##0.00_);_(* \(#,##0.00\);_(* "-"??_);_(@_)</c:formatCode>
                <c:ptCount val="4"/>
                <c:pt idx="0">
                  <c:v>113927.3</c:v>
                </c:pt>
                <c:pt idx="1">
                  <c:v>187739.1</c:v>
                </c:pt>
                <c:pt idx="2">
                  <c:v>122125.5</c:v>
                </c:pt>
                <c:pt idx="3">
                  <c:v>126985</c:v>
                </c:pt>
              </c:numCache>
            </c:numRef>
          </c:val>
        </c:ser>
        <c:dLbls>
          <c:showLegendKey val="0"/>
          <c:showVal val="0"/>
          <c:showCatName val="0"/>
          <c:showSerName val="0"/>
          <c:showPercent val="0"/>
          <c:showBubbleSize val="0"/>
        </c:dLbls>
        <c:gapWidth val="150"/>
        <c:shape val="box"/>
        <c:axId val="196583424"/>
        <c:axId val="196584960"/>
        <c:axId val="0"/>
      </c:bar3DChart>
      <c:catAx>
        <c:axId val="196583424"/>
        <c:scaling>
          <c:orientation val="minMax"/>
        </c:scaling>
        <c:delete val="0"/>
        <c:axPos val="b"/>
        <c:numFmt formatCode="\О\с\н\о\в\н\о\й" sourceLinked="1"/>
        <c:majorTickMark val="out"/>
        <c:minorTickMark val="none"/>
        <c:tickLblPos val="nextTo"/>
        <c:crossAx val="196584960"/>
        <c:crosses val="autoZero"/>
        <c:auto val="1"/>
        <c:lblAlgn val="ctr"/>
        <c:lblOffset val="100"/>
        <c:noMultiLvlLbl val="0"/>
      </c:catAx>
      <c:valAx>
        <c:axId val="196584960"/>
        <c:scaling>
          <c:orientation val="minMax"/>
        </c:scaling>
        <c:delete val="0"/>
        <c:axPos val="l"/>
        <c:majorGridlines/>
        <c:numFmt formatCode="_(* #,##0.00_);_(* \(#,##0.00\);_(* &quot;-&quot;??_);_(@_)" sourceLinked="1"/>
        <c:majorTickMark val="out"/>
        <c:minorTickMark val="none"/>
        <c:tickLblPos val="nextTo"/>
        <c:crossAx val="196583424"/>
        <c:crosses val="autoZero"/>
        <c:crossBetween val="between"/>
      </c:valAx>
    </c:plotArea>
    <c:legend>
      <c:legendPos val="r"/>
      <c:layout/>
      <c:overlay val="0"/>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60"/>
      <c:hPercent val="100"/>
      <c:rotY val="80"/>
      <c:depthPercent val="40"/>
      <c:rAngAx val="0"/>
      <c:perspective val="30"/>
    </c:view3D>
    <c:floor>
      <c:thickness val="0"/>
    </c:floor>
    <c:sideWall>
      <c:thickness val="0"/>
    </c:sideWall>
    <c:backWall>
      <c:thickness val="0"/>
    </c:backWall>
    <c:plotArea>
      <c:layout>
        <c:manualLayout>
          <c:layoutTarget val="inner"/>
          <c:xMode val="edge"/>
          <c:yMode val="edge"/>
          <c:x val="7.5097806592918245E-2"/>
          <c:y val="8.1616567327346012E-2"/>
          <c:w val="0.83262555964200224"/>
          <c:h val="0.81938812889986712"/>
        </c:manualLayout>
      </c:layout>
      <c:pie3DChart>
        <c:varyColors val="1"/>
        <c:ser>
          <c:idx val="0"/>
          <c:order val="0"/>
          <c:tx>
            <c:strRef>
              <c:f>Лист1!$B$1</c:f>
              <c:strCache>
                <c:ptCount val="1"/>
                <c:pt idx="0">
                  <c:v>Продажи</c:v>
                </c:pt>
              </c:strCache>
            </c:strRef>
          </c:tx>
          <c:dPt>
            <c:idx val="0"/>
            <c:bubble3D val="0"/>
            <c:spPr>
              <a:solidFill>
                <a:schemeClr val="accent1">
                  <a:lumMod val="40000"/>
                  <a:lumOff val="60000"/>
                </a:schemeClr>
              </a:solidFill>
            </c:spPr>
          </c:dPt>
          <c:dPt>
            <c:idx val="1"/>
            <c:bubble3D val="0"/>
            <c:spPr>
              <a:solidFill>
                <a:srgbClr val="FFC000"/>
              </a:solidFill>
            </c:spPr>
          </c:dPt>
          <c:dPt>
            <c:idx val="2"/>
            <c:bubble3D val="0"/>
            <c:spPr>
              <a:solidFill>
                <a:srgbClr val="00B0F0"/>
              </a:solidFill>
            </c:spPr>
          </c:dPt>
          <c:dPt>
            <c:idx val="3"/>
            <c:bubble3D val="0"/>
            <c:spPr>
              <a:solidFill>
                <a:schemeClr val="bg2">
                  <a:lumMod val="25000"/>
                </a:schemeClr>
              </a:solidFill>
            </c:spPr>
          </c:dPt>
          <c:dPt>
            <c:idx val="4"/>
            <c:bubble3D val="0"/>
            <c:spPr>
              <a:solidFill>
                <a:srgbClr val="FFFF00"/>
              </a:solidFill>
            </c:spPr>
          </c:dPt>
          <c:dPt>
            <c:idx val="5"/>
            <c:bubble3D val="0"/>
            <c:spPr>
              <a:solidFill>
                <a:schemeClr val="accent5">
                  <a:lumMod val="60000"/>
                  <a:lumOff val="40000"/>
                </a:schemeClr>
              </a:solidFill>
            </c:spPr>
          </c:dPt>
          <c:dPt>
            <c:idx val="6"/>
            <c:bubble3D val="0"/>
            <c:spPr>
              <a:solidFill>
                <a:schemeClr val="accent2">
                  <a:lumMod val="60000"/>
                  <a:lumOff val="40000"/>
                </a:schemeClr>
              </a:solidFill>
            </c:spPr>
          </c:dPt>
          <c:dPt>
            <c:idx val="7"/>
            <c:bubble3D val="0"/>
            <c:spPr>
              <a:solidFill>
                <a:schemeClr val="accent3">
                  <a:lumMod val="60000"/>
                  <a:lumOff val="40000"/>
                </a:schemeClr>
              </a:solidFill>
            </c:spPr>
          </c:dPt>
          <c:dPt>
            <c:idx val="8"/>
            <c:bubble3D val="0"/>
            <c:spPr>
              <a:solidFill>
                <a:schemeClr val="tx2">
                  <a:lumMod val="60000"/>
                  <a:lumOff val="40000"/>
                </a:schemeClr>
              </a:solidFill>
            </c:spPr>
          </c:dPt>
          <c:dPt>
            <c:idx val="9"/>
            <c:bubble3D val="0"/>
            <c:spPr>
              <a:solidFill>
                <a:schemeClr val="accent2">
                  <a:lumMod val="75000"/>
                </a:schemeClr>
              </a:solidFill>
            </c:spPr>
          </c:dPt>
          <c:dLbls>
            <c:showLegendKey val="0"/>
            <c:showVal val="1"/>
            <c:showCatName val="1"/>
            <c:showSerName val="0"/>
            <c:showPercent val="0"/>
            <c:showBubbleSize val="0"/>
            <c:showLeaderLines val="1"/>
          </c:dLbls>
          <c:cat>
            <c:strRef>
              <c:f>Лист1!$A$2:$A$10</c:f>
              <c:strCache>
                <c:ptCount val="9"/>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Охрана окружающей среды</c:v>
                </c:pt>
                <c:pt idx="5">
                  <c:v>Образование</c:v>
                </c:pt>
                <c:pt idx="6">
                  <c:v>Культура</c:v>
                </c:pt>
                <c:pt idx="7">
                  <c:v>Социальная политика</c:v>
                </c:pt>
                <c:pt idx="8">
                  <c:v>Средства массовой информации</c:v>
                </c:pt>
              </c:strCache>
            </c:strRef>
          </c:cat>
          <c:val>
            <c:numRef>
              <c:f>Лист1!$B$2:$B$10</c:f>
              <c:numCache>
                <c:formatCode>General</c:formatCode>
                <c:ptCount val="9"/>
                <c:pt idx="0">
                  <c:v>49710</c:v>
                </c:pt>
                <c:pt idx="1">
                  <c:v>848.6</c:v>
                </c:pt>
                <c:pt idx="2">
                  <c:v>83.3</c:v>
                </c:pt>
                <c:pt idx="3">
                  <c:v>97625.7</c:v>
                </c:pt>
                <c:pt idx="4">
                  <c:v>122.5</c:v>
                </c:pt>
                <c:pt idx="5">
                  <c:v>2689</c:v>
                </c:pt>
                <c:pt idx="6">
                  <c:v>16474.099999999999</c:v>
                </c:pt>
                <c:pt idx="7">
                  <c:v>11526.6</c:v>
                </c:pt>
                <c:pt idx="8">
                  <c:v>8659.2999999999993</c:v>
                </c:pt>
              </c:numCache>
            </c:numRef>
          </c:val>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spPr>
            <a:scene3d>
              <a:camera prst="orthographicFront"/>
              <a:lightRig rig="threePt" dir="t"/>
            </a:scene3d>
            <a:sp3d prstMaterial="metal">
              <a:bevelT w="88900" h="88900"/>
            </a:sp3d>
          </c:spPr>
          <c:explosion val="6"/>
          <c:dPt>
            <c:idx val="0"/>
            <c:bubble3D val="0"/>
            <c:spPr>
              <a:solidFill>
                <a:schemeClr val="accent1">
                  <a:lumMod val="60000"/>
                  <a:lumOff val="40000"/>
                </a:schemeClr>
              </a:solidFill>
              <a:scene3d>
                <a:camera prst="orthographicFront"/>
                <a:lightRig rig="threePt" dir="t"/>
              </a:scene3d>
              <a:sp3d prstMaterial="metal">
                <a:bevelT w="88900" h="88900"/>
              </a:sp3d>
            </c:spPr>
          </c:dPt>
          <c:dPt>
            <c:idx val="1"/>
            <c:bubble3D val="0"/>
            <c:explosion val="7"/>
            <c:spPr>
              <a:solidFill>
                <a:srgbClr val="002060"/>
              </a:solidFill>
              <a:scene3d>
                <a:camera prst="orthographicFront"/>
                <a:lightRig rig="threePt" dir="t"/>
              </a:scene3d>
              <a:sp3d prstMaterial="metal">
                <a:bevelT w="88900" h="88900"/>
              </a:sp3d>
            </c:spPr>
          </c:dPt>
          <c:dPt>
            <c:idx val="2"/>
            <c:bubble3D val="0"/>
            <c:spPr>
              <a:solidFill>
                <a:schemeClr val="accent2">
                  <a:lumMod val="60000"/>
                  <a:lumOff val="40000"/>
                </a:schemeClr>
              </a:solidFill>
              <a:scene3d>
                <a:camera prst="orthographicFront"/>
                <a:lightRig rig="threePt" dir="t"/>
              </a:scene3d>
              <a:sp3d prstMaterial="metal">
                <a:bevelT w="88900" h="88900"/>
              </a:sp3d>
            </c:spPr>
          </c:dPt>
          <c:dPt>
            <c:idx val="3"/>
            <c:bubble3D val="0"/>
            <c:spPr>
              <a:solidFill>
                <a:schemeClr val="accent3">
                  <a:lumMod val="60000"/>
                  <a:lumOff val="40000"/>
                </a:schemeClr>
              </a:solidFill>
              <a:scene3d>
                <a:camera prst="orthographicFront"/>
                <a:lightRig rig="threePt" dir="t"/>
              </a:scene3d>
              <a:sp3d prstMaterial="metal">
                <a:bevelT w="88900" h="88900"/>
              </a:sp3d>
            </c:spPr>
          </c:dPt>
          <c:dLbls>
            <c:dLbl>
              <c:idx val="1"/>
              <c:layout/>
              <c:tx>
                <c:rich>
                  <a:bodyPr/>
                  <a:lstStyle/>
                  <a:p>
                    <a:pPr>
                      <a:defRPr>
                        <a:solidFill>
                          <a:schemeClr val="bg1"/>
                        </a:solidFill>
                      </a:defRPr>
                    </a:pPr>
                    <a:r>
                      <a:rPr lang="en-US" dirty="0">
                        <a:solidFill>
                          <a:schemeClr val="bg1"/>
                        </a:solidFill>
                      </a:rPr>
                      <a:t>85%</a:t>
                    </a:r>
                  </a:p>
                </c:rich>
              </c:tx>
              <c:spPr/>
              <c:dLblPos val="inEnd"/>
              <c:showLegendKey val="0"/>
              <c:showVal val="0"/>
              <c:showCatName val="0"/>
              <c:showSerName val="0"/>
              <c:showPercent val="1"/>
              <c:showBubbleSize val="0"/>
            </c:dLbl>
            <c:txPr>
              <a:bodyPr/>
              <a:lstStyle/>
              <a:p>
                <a:pPr>
                  <a:defRPr>
                    <a:solidFill>
                      <a:schemeClr val="tx1"/>
                    </a:solidFill>
                  </a:defRPr>
                </a:pPr>
                <a:endParaRPr lang="ru-RU"/>
              </a:p>
            </c:txPr>
            <c:dLblPos val="inEnd"/>
            <c:showLegendKey val="0"/>
            <c:showVal val="0"/>
            <c:showCatName val="0"/>
            <c:showSerName val="0"/>
            <c:showPercent val="1"/>
            <c:showBubbleSize val="0"/>
            <c:showLeaderLines val="1"/>
          </c:dLbls>
          <c:cat>
            <c:strRef>
              <c:f>Лист1!$A$2:$A$5</c:f>
              <c:strCache>
                <c:ptCount val="4"/>
                <c:pt idx="0">
                  <c:v>Проектирование благоустройства при размещении элементов благоустройства</c:v>
                </c:pt>
                <c:pt idx="1">
                  <c:v>Размещение, содержание спортивных, детских площадок, включая ремонт расположенных на них элементов благоустройства, на внутриквартальных территориях</c:v>
                </c:pt>
                <c:pt idx="2">
                  <c:v>Содержание внутриквартальных территорий в части обеспечения ремонта покрытий, расположенных на внутриквартальных территориях</c:v>
                </c:pt>
                <c:pt idx="3">
                  <c:v>Содержание внутриквартальных территорий в части проведения санитарных рубок (в том числе удаление аварийных, больных деревьев и кустарников) на территориях, не относящихся к территориям зеленых насаждений</c:v>
                </c:pt>
              </c:strCache>
            </c:strRef>
          </c:cat>
          <c:val>
            <c:numRef>
              <c:f>Лист1!$B$2:$B$5</c:f>
              <c:numCache>
                <c:formatCode>General</c:formatCode>
                <c:ptCount val="4"/>
                <c:pt idx="0">
                  <c:v>600</c:v>
                </c:pt>
                <c:pt idx="1">
                  <c:v>19673.099999999999</c:v>
                </c:pt>
                <c:pt idx="2">
                  <c:v>9049.4</c:v>
                </c:pt>
                <c:pt idx="3">
                  <c:v>434.7</c:v>
                </c:pt>
              </c:numCache>
            </c:numRef>
          </c:val>
        </c:ser>
        <c:dLbls>
          <c:dLblPos val="inEnd"/>
          <c:showLegendKey val="0"/>
          <c:showVal val="0"/>
          <c:showCatName val="0"/>
          <c:showSerName val="0"/>
          <c:showPercent val="1"/>
          <c:showBubbleSize val="0"/>
          <c:showLeaderLines val="1"/>
        </c:dLbls>
        <c:firstSliceAng val="0"/>
      </c:pieChart>
    </c:plotArea>
    <c:legend>
      <c:legendPos val="r"/>
      <c:layout>
        <c:manualLayout>
          <c:xMode val="edge"/>
          <c:yMode val="edge"/>
          <c:x val="0.66758823641909792"/>
          <c:y val="6.5813482651826336E-2"/>
          <c:w val="0.32590596266045935"/>
          <c:h val="0.93418651734817371"/>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Продажи</c:v>
                </c:pt>
              </c:strCache>
            </c:strRef>
          </c:tx>
          <c:explosion val="8"/>
          <c:dPt>
            <c:idx val="0"/>
            <c:bubble3D val="0"/>
            <c:explosion val="0"/>
            <c:spPr>
              <a:solidFill>
                <a:schemeClr val="tx2">
                  <a:lumMod val="60000"/>
                  <a:lumOff val="40000"/>
                </a:schemeClr>
              </a:solidFill>
            </c:spPr>
          </c:dPt>
          <c:dPt>
            <c:idx val="1"/>
            <c:bubble3D val="0"/>
            <c:explosion val="0"/>
            <c:spPr>
              <a:solidFill>
                <a:schemeClr val="accent2">
                  <a:lumMod val="60000"/>
                  <a:lumOff val="40000"/>
                </a:schemeClr>
              </a:solidFill>
            </c:spPr>
          </c:dPt>
          <c:dPt>
            <c:idx val="2"/>
            <c:bubble3D val="0"/>
            <c:explosion val="0"/>
            <c:spPr>
              <a:solidFill>
                <a:schemeClr val="accent3">
                  <a:lumMod val="60000"/>
                  <a:lumOff val="40000"/>
                </a:schemeClr>
              </a:solidFill>
            </c:spPr>
          </c:dPt>
          <c:dLbls>
            <c:showLegendKey val="0"/>
            <c:showVal val="1"/>
            <c:showCatName val="0"/>
            <c:showSerName val="0"/>
            <c:showPercent val="1"/>
            <c:showBubbleSize val="0"/>
            <c:separator>
</c:separator>
            <c:showLeaderLines val="1"/>
          </c:dLbls>
          <c:cat>
            <c:strRef>
              <c:f>Лист1!$A$2:$A$4</c:f>
              <c:strCache>
                <c:ptCount val="3"/>
                <c:pt idx="0">
                  <c:v>Содержание, в том числе уборка, территорий зеленых насаждений общего пользования местного значения</c:v>
                </c:pt>
                <c:pt idx="1">
                  <c:v>восстановление газона</c:v>
                </c:pt>
                <c:pt idx="2">
                  <c:v>Организация работ по компенсационному озеленению в отношении территорий зеленых насаждений общего пользования местного значения</c:v>
                </c:pt>
              </c:strCache>
            </c:strRef>
          </c:cat>
          <c:val>
            <c:numRef>
              <c:f>Лист1!$B$2:$B$4</c:f>
              <c:numCache>
                <c:formatCode>General</c:formatCode>
                <c:ptCount val="3"/>
                <c:pt idx="0">
                  <c:v>6484.8</c:v>
                </c:pt>
                <c:pt idx="1">
                  <c:v>695.3</c:v>
                </c:pt>
                <c:pt idx="2">
                  <c:v>130.6</c:v>
                </c:pt>
              </c:numCache>
            </c:numRef>
          </c:val>
        </c:ser>
        <c:dLbls>
          <c:showLegendKey val="0"/>
          <c:showVal val="0"/>
          <c:showCatName val="0"/>
          <c:showSerName val="0"/>
          <c:showPercent val="1"/>
          <c:showBubbleSize val="0"/>
          <c:showLeaderLines val="1"/>
        </c:dLbls>
        <c:firstSliceAng val="0"/>
        <c:holeSize val="50"/>
      </c:doughnutChart>
    </c:plotArea>
    <c:legend>
      <c:legendPos val="l"/>
      <c:layout>
        <c:manualLayout>
          <c:xMode val="edge"/>
          <c:yMode val="edge"/>
          <c:x val="1.3980492682384884E-2"/>
          <c:y val="1.689830090332493E-2"/>
          <c:w val="0.30523234545755074"/>
          <c:h val="0.73245273434129465"/>
        </c:manualLayout>
      </c:layout>
      <c:overlay val="0"/>
      <c:spPr>
        <a:ln w="12700"/>
      </c:spPr>
      <c:txPr>
        <a:bodyPr anchor="t"/>
        <a:lstStyle/>
        <a:p>
          <a:pPr>
            <a:lnSpc>
              <a:spcPct val="100000"/>
            </a:lnSpc>
            <a:defRPr sz="1600"/>
          </a:pPr>
          <a:endParaRPr lang="ru-RU"/>
        </a:p>
      </c:txPr>
    </c:legend>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4679689"/>
            <a:ext cx="12192000" cy="3619761"/>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12" name="Rectangle 11"/>
          <p:cNvSpPr/>
          <p:nvPr/>
        </p:nvSpPr>
        <p:spPr>
          <a:xfrm>
            <a:off x="0" y="0"/>
            <a:ext cx="12192000" cy="4679689"/>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dirty="0"/>
          </a:p>
        </p:txBody>
      </p:sp>
      <p:sp>
        <p:nvSpPr>
          <p:cNvPr id="13" name="Rectangle 12"/>
          <p:cNvSpPr/>
          <p:nvPr/>
        </p:nvSpPr>
        <p:spPr>
          <a:xfrm>
            <a:off x="0" y="3209788"/>
            <a:ext cx="12192000" cy="27664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14" name="Oval 13"/>
          <p:cNvSpPr/>
          <p:nvPr/>
        </p:nvSpPr>
        <p:spPr>
          <a:xfrm>
            <a:off x="0" y="1936539"/>
            <a:ext cx="12192000" cy="617847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3" name="Subtitle 2"/>
          <p:cNvSpPr>
            <a:spLocks noGrp="1"/>
          </p:cNvSpPr>
          <p:nvPr>
            <p:ph type="subTitle" idx="1"/>
          </p:nvPr>
        </p:nvSpPr>
        <p:spPr>
          <a:xfrm>
            <a:off x="1965060" y="6114516"/>
            <a:ext cx="7516013" cy="1067527"/>
          </a:xfrm>
        </p:spPr>
        <p:txBody>
          <a:bodyPr>
            <a:normAutofit/>
          </a:bodyPr>
          <a:lstStyle>
            <a:lvl1pPr marL="0" indent="0" algn="l">
              <a:buNone/>
              <a:defRPr sz="2800">
                <a:solidFill>
                  <a:schemeClr val="tx2"/>
                </a:solidFill>
              </a:defRPr>
            </a:lvl1pPr>
            <a:lvl2pPr marL="585445" indent="0" algn="ctr">
              <a:buNone/>
              <a:defRPr>
                <a:solidFill>
                  <a:schemeClr val="tx1">
                    <a:tint val="75000"/>
                  </a:schemeClr>
                </a:solidFill>
              </a:defRPr>
            </a:lvl2pPr>
            <a:lvl3pPr marL="1170889" indent="0" algn="ctr">
              <a:buNone/>
              <a:defRPr>
                <a:solidFill>
                  <a:schemeClr val="tx1">
                    <a:tint val="75000"/>
                  </a:schemeClr>
                </a:solidFill>
              </a:defRPr>
            </a:lvl3pPr>
            <a:lvl4pPr marL="1756334" indent="0" algn="ctr">
              <a:buNone/>
              <a:defRPr>
                <a:solidFill>
                  <a:schemeClr val="tx1">
                    <a:tint val="75000"/>
                  </a:schemeClr>
                </a:solidFill>
              </a:defRPr>
            </a:lvl4pPr>
            <a:lvl5pPr marL="2341778" indent="0" algn="ctr">
              <a:buNone/>
              <a:defRPr>
                <a:solidFill>
                  <a:schemeClr val="tx1">
                    <a:tint val="75000"/>
                  </a:schemeClr>
                </a:solidFill>
              </a:defRPr>
            </a:lvl5pPr>
            <a:lvl6pPr marL="2927223" indent="0" algn="ctr">
              <a:buNone/>
              <a:defRPr>
                <a:solidFill>
                  <a:schemeClr val="tx1">
                    <a:tint val="75000"/>
                  </a:schemeClr>
                </a:solidFill>
              </a:defRPr>
            </a:lvl6pPr>
            <a:lvl7pPr marL="3512668" indent="0" algn="ctr">
              <a:buNone/>
              <a:defRPr>
                <a:solidFill>
                  <a:schemeClr val="tx1">
                    <a:tint val="75000"/>
                  </a:schemeClr>
                </a:solidFill>
              </a:defRPr>
            </a:lvl7pPr>
            <a:lvl8pPr marL="4098112" indent="0" algn="ctr">
              <a:buNone/>
              <a:defRPr>
                <a:solidFill>
                  <a:schemeClr val="tx1">
                    <a:tint val="75000"/>
                  </a:schemeClr>
                </a:solidFill>
              </a:defRPr>
            </a:lvl8pPr>
            <a:lvl9pPr marL="4683557"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11/29/2023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2" name="Title 1"/>
          <p:cNvSpPr>
            <a:spLocks noGrp="1"/>
          </p:cNvSpPr>
          <p:nvPr>
            <p:ph type="ctrTitle"/>
          </p:nvPr>
        </p:nvSpPr>
        <p:spPr>
          <a:xfrm>
            <a:off x="1090108" y="3790652"/>
            <a:ext cx="9567135" cy="2170064"/>
          </a:xfrm>
          <a:effectLst/>
        </p:spPr>
        <p:txBody>
          <a:bodyPr>
            <a:noAutofit/>
          </a:bodyPr>
          <a:lstStyle>
            <a:lvl1pPr marL="819622" indent="-585445" algn="l">
              <a:defRPr sz="69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2540000" y="885273"/>
            <a:ext cx="8534400" cy="420505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11/29/2023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455656"/>
            <a:ext cx="2743200" cy="6339360"/>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4432151" y="885274"/>
            <a:ext cx="6439049" cy="59235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11/29/2023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11/29/2023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524000" y="885274"/>
            <a:ext cx="8534400" cy="420505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679689"/>
            <a:ext cx="12192000" cy="3619761"/>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8" name="Rectangle 7"/>
          <p:cNvSpPr/>
          <p:nvPr/>
        </p:nvSpPr>
        <p:spPr>
          <a:xfrm>
            <a:off x="0" y="0"/>
            <a:ext cx="12192000" cy="4679689"/>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dirty="0"/>
          </a:p>
        </p:txBody>
      </p:sp>
      <p:sp>
        <p:nvSpPr>
          <p:cNvPr id="9" name="Rectangle 8"/>
          <p:cNvSpPr/>
          <p:nvPr/>
        </p:nvSpPr>
        <p:spPr>
          <a:xfrm>
            <a:off x="0" y="3209788"/>
            <a:ext cx="12192000" cy="27664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10" name="Oval 9"/>
          <p:cNvSpPr/>
          <p:nvPr/>
        </p:nvSpPr>
        <p:spPr>
          <a:xfrm>
            <a:off x="0" y="1936539"/>
            <a:ext cx="12192000" cy="617847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2" name="Title 1"/>
          <p:cNvSpPr>
            <a:spLocks noGrp="1"/>
          </p:cNvSpPr>
          <p:nvPr>
            <p:ph type="title"/>
          </p:nvPr>
        </p:nvSpPr>
        <p:spPr>
          <a:xfrm>
            <a:off x="2710927" y="2629307"/>
            <a:ext cx="7955555" cy="2932697"/>
          </a:xfrm>
          <a:effectLst/>
        </p:spPr>
        <p:txBody>
          <a:bodyPr anchor="b"/>
          <a:lstStyle>
            <a:lvl1pPr algn="r">
              <a:defRPr sz="59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696584" y="5575942"/>
            <a:ext cx="7960659" cy="1011061"/>
          </a:xfrm>
        </p:spPr>
        <p:txBody>
          <a:bodyPr anchor="t"/>
          <a:lstStyle>
            <a:lvl1pPr marL="0" indent="0" algn="r">
              <a:buNone/>
              <a:defRPr sz="2600">
                <a:solidFill>
                  <a:schemeClr val="tx2"/>
                </a:solidFill>
              </a:defRPr>
            </a:lvl1pPr>
            <a:lvl2pPr marL="585445" indent="0">
              <a:buNone/>
              <a:defRPr sz="2300">
                <a:solidFill>
                  <a:schemeClr val="tx1">
                    <a:tint val="75000"/>
                  </a:schemeClr>
                </a:solidFill>
              </a:defRPr>
            </a:lvl2pPr>
            <a:lvl3pPr marL="1170889" indent="0">
              <a:buNone/>
              <a:defRPr sz="2000">
                <a:solidFill>
                  <a:schemeClr val="tx1">
                    <a:tint val="75000"/>
                  </a:schemeClr>
                </a:solidFill>
              </a:defRPr>
            </a:lvl3pPr>
            <a:lvl4pPr marL="1756334" indent="0">
              <a:buNone/>
              <a:defRPr sz="1800">
                <a:solidFill>
                  <a:schemeClr val="tx1">
                    <a:tint val="75000"/>
                  </a:schemeClr>
                </a:solidFill>
              </a:defRPr>
            </a:lvl4pPr>
            <a:lvl5pPr marL="2341778" indent="0">
              <a:buNone/>
              <a:defRPr sz="1800">
                <a:solidFill>
                  <a:schemeClr val="tx1">
                    <a:tint val="75000"/>
                  </a:schemeClr>
                </a:solidFill>
              </a:defRPr>
            </a:lvl5pPr>
            <a:lvl6pPr marL="2927223" indent="0">
              <a:buNone/>
              <a:defRPr sz="1800">
                <a:solidFill>
                  <a:schemeClr val="tx1">
                    <a:tint val="75000"/>
                  </a:schemeClr>
                </a:solidFill>
              </a:defRPr>
            </a:lvl6pPr>
            <a:lvl7pPr marL="3512668" indent="0">
              <a:buNone/>
              <a:defRPr sz="1800">
                <a:solidFill>
                  <a:schemeClr val="tx1">
                    <a:tint val="75000"/>
                  </a:schemeClr>
                </a:solidFill>
              </a:defRPr>
            </a:lvl7pPr>
            <a:lvl8pPr marL="4098112" indent="0">
              <a:buNone/>
              <a:defRPr sz="1800">
                <a:solidFill>
                  <a:schemeClr val="tx1">
                    <a:tint val="75000"/>
                  </a:schemeClr>
                </a:solidFill>
              </a:defRPr>
            </a:lvl8pPr>
            <a:lvl9pPr marL="4683557" indent="0">
              <a:buNone/>
              <a:defRPr sz="18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11/29/2023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11/29/2023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523999" y="885273"/>
            <a:ext cx="4462272" cy="420505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885274"/>
            <a:ext cx="4462272" cy="420505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885275"/>
            <a:ext cx="4462272" cy="774230"/>
          </a:xfrm>
        </p:spPr>
        <p:txBody>
          <a:bodyPr anchor="b">
            <a:noAutofit/>
          </a:bodyPr>
          <a:lstStyle>
            <a:lvl1pPr marL="0" indent="0" algn="ctr">
              <a:buNone/>
              <a:defRPr lang="en-US" sz="31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85445" indent="0">
              <a:buNone/>
              <a:defRPr sz="2600" b="1"/>
            </a:lvl2pPr>
            <a:lvl3pPr marL="1170889" indent="0">
              <a:buNone/>
              <a:defRPr sz="2300" b="1"/>
            </a:lvl3pPr>
            <a:lvl4pPr marL="1756334" indent="0">
              <a:buNone/>
              <a:defRPr sz="2000" b="1"/>
            </a:lvl4pPr>
            <a:lvl5pPr marL="2341778" indent="0">
              <a:buNone/>
              <a:defRPr sz="2000" b="1"/>
            </a:lvl5pPr>
            <a:lvl6pPr marL="2927223" indent="0">
              <a:buNone/>
              <a:defRPr sz="2000" b="1"/>
            </a:lvl6pPr>
            <a:lvl7pPr marL="3512668" indent="0">
              <a:buNone/>
              <a:defRPr sz="2000" b="1"/>
            </a:lvl7pPr>
            <a:lvl8pPr marL="4098112" indent="0">
              <a:buNone/>
              <a:defRPr sz="2000" b="1"/>
            </a:lvl8pPr>
            <a:lvl9pPr marL="4683557" indent="0">
              <a:buNone/>
              <a:defRPr sz="2000" b="1"/>
            </a:lvl9pPr>
          </a:lstStyle>
          <a:p>
            <a:pPr lvl="0"/>
            <a:r>
              <a:rPr lang="ru-RU" smtClean="0"/>
              <a:t>Образец текста</a:t>
            </a:r>
          </a:p>
        </p:txBody>
      </p:sp>
      <p:sp>
        <p:nvSpPr>
          <p:cNvPr id="4" name="Content Placeholder 3"/>
          <p:cNvSpPr>
            <a:spLocks noGrp="1"/>
          </p:cNvSpPr>
          <p:nvPr>
            <p:ph sz="half" idx="2"/>
          </p:nvPr>
        </p:nvSpPr>
        <p:spPr>
          <a:xfrm>
            <a:off x="1541929" y="1694655"/>
            <a:ext cx="4462272" cy="3319780"/>
          </a:xfrm>
        </p:spPr>
        <p:txBody>
          <a:bodyPr>
            <a:normAutofit/>
          </a:bodyPr>
          <a:lstStyle>
            <a:lvl1pPr>
              <a:defRPr sz="2300"/>
            </a:lvl1pPr>
            <a:lvl2pPr>
              <a:defRPr sz="2300"/>
            </a:lvl2pPr>
            <a:lvl3pPr>
              <a:defRPr sz="20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6403" y="885275"/>
            <a:ext cx="4462272" cy="774230"/>
          </a:xfrm>
        </p:spPr>
        <p:txBody>
          <a:bodyPr anchor="b">
            <a:noAutofit/>
          </a:bodyPr>
          <a:lstStyle>
            <a:lvl1pPr marL="0" indent="0" algn="ctr">
              <a:buNone/>
              <a:defRPr lang="en-US" sz="31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85445" indent="0">
              <a:buNone/>
              <a:defRPr sz="2600" b="1"/>
            </a:lvl2pPr>
            <a:lvl3pPr marL="1170889" indent="0">
              <a:buNone/>
              <a:defRPr sz="2300" b="1"/>
            </a:lvl3pPr>
            <a:lvl4pPr marL="1756334" indent="0">
              <a:buNone/>
              <a:defRPr sz="2000" b="1"/>
            </a:lvl4pPr>
            <a:lvl5pPr marL="2341778" indent="0">
              <a:buNone/>
              <a:defRPr sz="2000" b="1"/>
            </a:lvl5pPr>
            <a:lvl6pPr marL="2927223" indent="0">
              <a:buNone/>
              <a:defRPr sz="2000" b="1"/>
            </a:lvl6pPr>
            <a:lvl7pPr marL="3512668" indent="0">
              <a:buNone/>
              <a:defRPr sz="2000" b="1"/>
            </a:lvl7pPr>
            <a:lvl8pPr marL="4098112" indent="0">
              <a:buNone/>
              <a:defRPr sz="2000" b="1"/>
            </a:lvl8pPr>
            <a:lvl9pPr marL="4683557" indent="0">
              <a:buNone/>
              <a:defRPr sz="2000" b="1"/>
            </a:lvl9pPr>
          </a:lstStyle>
          <a:p>
            <a:pPr marL="0" lvl="0" indent="0" algn="ctr" defTabSz="1170889" rtl="0" eaLnBrk="1" latinLnBrk="0" hangingPunct="1">
              <a:spcBef>
                <a:spcPct val="20000"/>
              </a:spcBef>
              <a:spcAft>
                <a:spcPts val="384"/>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6193367" y="1693088"/>
            <a:ext cx="4462272" cy="3319780"/>
          </a:xfrm>
        </p:spPr>
        <p:txBody>
          <a:bodyPr>
            <a:normAutofit/>
          </a:bodyPr>
          <a:lstStyle>
            <a:lvl1pPr>
              <a:defRPr sz="2300"/>
            </a:lvl1pPr>
            <a:lvl2pPr>
              <a:defRPr sz="2300"/>
            </a:lvl2pPr>
            <a:lvl3pPr>
              <a:defRPr sz="20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11/29/2023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11/29/2023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11/29/2023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8794" y="2674268"/>
            <a:ext cx="4848113" cy="1523010"/>
          </a:xfrm>
          <a:effectLst/>
        </p:spPr>
        <p:txBody>
          <a:bodyPr anchor="b">
            <a:noAutofit/>
          </a:bodyPr>
          <a:lstStyle>
            <a:lvl1pPr marL="292722" indent="-292722" algn="l">
              <a:defRPr sz="36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6124688" y="885275"/>
            <a:ext cx="5356113" cy="5923530"/>
          </a:xfrm>
        </p:spPr>
        <p:txBody>
          <a:bodyPr anchor="ctr"/>
          <a:lstStyle>
            <a:lvl1pPr>
              <a:defRPr sz="2800"/>
            </a:lvl1pPr>
            <a:lvl2pPr>
              <a:defRPr sz="2600"/>
            </a:lvl2pPr>
            <a:lvl3pPr>
              <a:defRPr sz="2300"/>
            </a:lvl3pPr>
            <a:lvl4pPr>
              <a:defRPr sz="2000"/>
            </a:lvl4pPr>
            <a:lvl5pPr>
              <a:defRPr sz="1800"/>
            </a:lvl5pPr>
            <a:lvl6pPr>
              <a:defRPr sz="2600"/>
            </a:lvl6pPr>
            <a:lvl7pPr>
              <a:defRPr sz="2600"/>
            </a:lvl7pPr>
            <a:lvl8pPr>
              <a:defRPr sz="2600"/>
            </a:lvl8pPr>
            <a:lvl9pPr>
              <a:defRPr sz="2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34353" y="4232988"/>
            <a:ext cx="4518213" cy="2589213"/>
          </a:xfrm>
        </p:spPr>
        <p:txBody>
          <a:bodyPr/>
          <a:lstStyle>
            <a:lvl1pPr marL="0" indent="0">
              <a:buNone/>
              <a:defRPr sz="1800"/>
            </a:lvl1pPr>
            <a:lvl2pPr marL="585445" indent="0">
              <a:buNone/>
              <a:defRPr sz="1500"/>
            </a:lvl2pPr>
            <a:lvl3pPr marL="1170889" indent="0">
              <a:buNone/>
              <a:defRPr sz="1300"/>
            </a:lvl3pPr>
            <a:lvl4pPr marL="1756334" indent="0">
              <a:buNone/>
              <a:defRPr sz="1200"/>
            </a:lvl4pPr>
            <a:lvl5pPr marL="2341778" indent="0">
              <a:buNone/>
              <a:defRPr sz="1200"/>
            </a:lvl5pPr>
            <a:lvl6pPr marL="2927223" indent="0">
              <a:buNone/>
              <a:defRPr sz="1200"/>
            </a:lvl6pPr>
            <a:lvl7pPr marL="3512668" indent="0">
              <a:buNone/>
              <a:defRPr sz="1200"/>
            </a:lvl7pPr>
            <a:lvl8pPr marL="4098112" indent="0">
              <a:buNone/>
              <a:defRPr sz="1200"/>
            </a:lvl8pPr>
            <a:lvl9pPr marL="4683557" indent="0">
              <a:buNone/>
              <a:defRPr sz="1200"/>
            </a:lvl9pPr>
          </a:lstStyle>
          <a:p>
            <a:pPr lvl="0"/>
            <a:r>
              <a:rPr lang="ru-RU" smtClean="0"/>
              <a:t>Образец текста</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11/29/2023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679689"/>
            <a:ext cx="12192000" cy="3619761"/>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9" name="Rectangle 8"/>
          <p:cNvSpPr/>
          <p:nvPr/>
        </p:nvSpPr>
        <p:spPr>
          <a:xfrm>
            <a:off x="0" y="0"/>
            <a:ext cx="12192000" cy="4679689"/>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dirty="0"/>
          </a:p>
        </p:txBody>
      </p:sp>
      <p:sp>
        <p:nvSpPr>
          <p:cNvPr id="10" name="Rectangle 9"/>
          <p:cNvSpPr/>
          <p:nvPr/>
        </p:nvSpPr>
        <p:spPr>
          <a:xfrm>
            <a:off x="0" y="3209788"/>
            <a:ext cx="12192000" cy="27664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11" name="Oval 10"/>
          <p:cNvSpPr/>
          <p:nvPr/>
        </p:nvSpPr>
        <p:spPr>
          <a:xfrm>
            <a:off x="0" y="1936539"/>
            <a:ext cx="12192000" cy="6178479"/>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3" name="Picture Placeholder 2"/>
          <p:cNvSpPr>
            <a:spLocks noGrp="1"/>
          </p:cNvSpPr>
          <p:nvPr>
            <p:ph type="pic" idx="1"/>
          </p:nvPr>
        </p:nvSpPr>
        <p:spPr>
          <a:xfrm>
            <a:off x="5966900" y="1383242"/>
            <a:ext cx="5486400" cy="3785224"/>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600"/>
            </a:lvl1pPr>
            <a:lvl2pPr marL="585445" indent="0">
              <a:buNone/>
              <a:defRPr sz="3600"/>
            </a:lvl2pPr>
            <a:lvl3pPr marL="1170889" indent="0">
              <a:buNone/>
              <a:defRPr sz="3100"/>
            </a:lvl3pPr>
            <a:lvl4pPr marL="1756334" indent="0">
              <a:buNone/>
              <a:defRPr sz="2600"/>
            </a:lvl4pPr>
            <a:lvl5pPr marL="2341778" indent="0">
              <a:buNone/>
              <a:defRPr sz="2600"/>
            </a:lvl5pPr>
            <a:lvl6pPr marL="2927223" indent="0">
              <a:buNone/>
              <a:defRPr sz="2600"/>
            </a:lvl6pPr>
            <a:lvl7pPr marL="3512668" indent="0">
              <a:buNone/>
              <a:defRPr sz="2600"/>
            </a:lvl7pPr>
            <a:lvl8pPr marL="4098112" indent="0">
              <a:buNone/>
              <a:defRPr sz="2600"/>
            </a:lvl8pPr>
            <a:lvl9pPr marL="4683557" indent="0">
              <a:buNone/>
              <a:defRPr sz="2600"/>
            </a:lvl9pPr>
          </a:lstStyle>
          <a:p>
            <a:r>
              <a:rPr lang="ru-RU" smtClean="0"/>
              <a:t>Вставка рисунка</a:t>
            </a:r>
            <a:endParaRPr lang="en-US" dirty="0"/>
          </a:p>
        </p:txBody>
      </p:sp>
      <p:sp>
        <p:nvSpPr>
          <p:cNvPr id="4" name="Text Placeholder 3"/>
          <p:cNvSpPr>
            <a:spLocks noGrp="1"/>
          </p:cNvSpPr>
          <p:nvPr>
            <p:ph type="body" sz="half" idx="2"/>
          </p:nvPr>
        </p:nvSpPr>
        <p:spPr>
          <a:xfrm>
            <a:off x="1170516" y="1222875"/>
            <a:ext cx="4925485" cy="2617655"/>
          </a:xfrm>
        </p:spPr>
        <p:txBody>
          <a:bodyPr anchor="b"/>
          <a:lstStyle>
            <a:lvl1pPr marL="234178" indent="-234178">
              <a:buFont typeface="Georgia" pitchFamily="18" charset="0"/>
              <a:buChar char="*"/>
              <a:defRPr sz="2000"/>
            </a:lvl1pPr>
            <a:lvl2pPr marL="585445" indent="0">
              <a:buNone/>
              <a:defRPr sz="1500"/>
            </a:lvl2pPr>
            <a:lvl3pPr marL="1170889" indent="0">
              <a:buNone/>
              <a:defRPr sz="1300"/>
            </a:lvl3pPr>
            <a:lvl4pPr marL="1756334" indent="0">
              <a:buNone/>
              <a:defRPr sz="1200"/>
            </a:lvl4pPr>
            <a:lvl5pPr marL="2341778" indent="0">
              <a:buNone/>
              <a:defRPr sz="1200"/>
            </a:lvl5pPr>
            <a:lvl6pPr marL="2927223" indent="0">
              <a:buNone/>
              <a:defRPr sz="1200"/>
            </a:lvl6pPr>
            <a:lvl7pPr marL="3512668" indent="0">
              <a:buNone/>
              <a:defRPr sz="1200"/>
            </a:lvl7pPr>
            <a:lvl8pPr marL="4098112" indent="0">
              <a:buNone/>
              <a:defRPr sz="1200"/>
            </a:lvl8pPr>
            <a:lvl9pPr marL="4683557" indent="0">
              <a:buNone/>
              <a:defRPr sz="1200"/>
            </a:lvl9pPr>
          </a:lstStyle>
          <a:p>
            <a:pPr lvl="0"/>
            <a:r>
              <a:rPr lang="ru-RU" smtClean="0"/>
              <a:t>Образец текста</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11/29/2023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2" name="Title 1"/>
          <p:cNvSpPr>
            <a:spLocks noGrp="1"/>
          </p:cNvSpPr>
          <p:nvPr>
            <p:ph type="title"/>
          </p:nvPr>
        </p:nvSpPr>
        <p:spPr>
          <a:xfrm>
            <a:off x="969691" y="5402776"/>
            <a:ext cx="8511384" cy="1383242"/>
          </a:xfrm>
        </p:spPr>
        <p:txBody>
          <a:bodyPr anchor="b">
            <a:noAutofit/>
          </a:bodyPr>
          <a:lstStyle>
            <a:lvl1pPr algn="l">
              <a:defRPr sz="59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6178479"/>
            <a:ext cx="12192000" cy="2120971"/>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8" name="Rectangle 7"/>
          <p:cNvSpPr/>
          <p:nvPr/>
        </p:nvSpPr>
        <p:spPr>
          <a:xfrm>
            <a:off x="0" y="0"/>
            <a:ext cx="12192000" cy="6178479"/>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dirty="0"/>
          </a:p>
        </p:txBody>
      </p:sp>
      <p:sp>
        <p:nvSpPr>
          <p:cNvPr id="9" name="Rectangle 8"/>
          <p:cNvSpPr/>
          <p:nvPr/>
        </p:nvSpPr>
        <p:spPr>
          <a:xfrm>
            <a:off x="0" y="4560346"/>
            <a:ext cx="12192000" cy="2766483"/>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10" name="Oval 9"/>
          <p:cNvSpPr/>
          <p:nvPr/>
        </p:nvSpPr>
        <p:spPr>
          <a:xfrm>
            <a:off x="0" y="1936539"/>
            <a:ext cx="12192000" cy="6178479"/>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7089" tIns="58544" rIns="117089" bIns="58544" rtlCol="0" anchor="ctr"/>
          <a:lstStyle/>
          <a:p>
            <a:pPr algn="ctr"/>
            <a:endParaRPr lang="en-US"/>
          </a:p>
        </p:txBody>
      </p:sp>
      <p:sp>
        <p:nvSpPr>
          <p:cNvPr id="2" name="Title Placeholder 1"/>
          <p:cNvSpPr>
            <a:spLocks noGrp="1"/>
          </p:cNvSpPr>
          <p:nvPr>
            <p:ph type="title"/>
          </p:nvPr>
        </p:nvSpPr>
        <p:spPr>
          <a:xfrm>
            <a:off x="2391053" y="5291133"/>
            <a:ext cx="8683348" cy="1383242"/>
          </a:xfrm>
          <a:prstGeom prst="rect">
            <a:avLst/>
          </a:prstGeom>
          <a:effectLst/>
        </p:spPr>
        <p:txBody>
          <a:bodyPr vert="horz" lIns="117089" tIns="58544" rIns="117089" bIns="58544"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524000" y="886170"/>
            <a:ext cx="8534400" cy="4205055"/>
          </a:xfrm>
          <a:prstGeom prst="rect">
            <a:avLst/>
          </a:prstGeom>
        </p:spPr>
        <p:txBody>
          <a:bodyPr vert="horz" lIns="117089" tIns="58544" rIns="117089" bIns="58544"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00" y="7469506"/>
            <a:ext cx="3352800" cy="441869"/>
          </a:xfrm>
          <a:prstGeom prst="rect">
            <a:avLst/>
          </a:prstGeom>
        </p:spPr>
        <p:txBody>
          <a:bodyPr vert="horz" lIns="117089" tIns="58544" rIns="117089" bIns="58544" rtlCol="0" anchor="ctr"/>
          <a:lstStyle>
            <a:lvl1pPr algn="r">
              <a:defRPr sz="1400" b="1">
                <a:solidFill>
                  <a:schemeClr val="tx1">
                    <a:lumMod val="50000"/>
                    <a:lumOff val="50000"/>
                  </a:schemeClr>
                </a:solidFill>
              </a:defRPr>
            </a:lvl1pPr>
          </a:lstStyle>
          <a:p>
            <a:pPr eaLnBrk="1" latinLnBrk="0" hangingPunct="1"/>
            <a:fld id="{7CB97365-EBCA-4027-87D5-99FC1D4DF0BB}" type="datetimeFigureOut">
              <a:rPr lang="en-US" smtClean="0"/>
              <a:pPr eaLnBrk="1" latinLnBrk="0" hangingPunct="1"/>
              <a:t>11/29/2023</a:t>
            </a:fld>
            <a:endParaRPr lang="en-US">
              <a:solidFill>
                <a:schemeClr val="tx1">
                  <a:shade val="50000"/>
                </a:schemeClr>
              </a:solidFill>
            </a:endParaRPr>
          </a:p>
        </p:txBody>
      </p:sp>
      <p:sp>
        <p:nvSpPr>
          <p:cNvPr id="5" name="Footer Placeholder 4"/>
          <p:cNvSpPr>
            <a:spLocks noGrp="1"/>
          </p:cNvSpPr>
          <p:nvPr>
            <p:ph type="ftr" sz="quarter" idx="3"/>
          </p:nvPr>
        </p:nvSpPr>
        <p:spPr>
          <a:xfrm>
            <a:off x="609600" y="7469506"/>
            <a:ext cx="4470401" cy="441869"/>
          </a:xfrm>
          <a:prstGeom prst="rect">
            <a:avLst/>
          </a:prstGeom>
        </p:spPr>
        <p:txBody>
          <a:bodyPr vert="horz" lIns="117089" tIns="58544" rIns="117089" bIns="58544" rtlCol="0" anchor="ctr"/>
          <a:lstStyle>
            <a:lvl1pPr algn="l">
              <a:defRPr sz="1400" b="1">
                <a:solidFill>
                  <a:schemeClr val="tx1">
                    <a:lumMod val="50000"/>
                    <a:lumOff val="50000"/>
                  </a:schemeClr>
                </a:solidFill>
              </a:defRPr>
            </a:lvl1pPr>
          </a:lstStyle>
          <a:p>
            <a:endParaRPr kumimoji="0" lang="en-US">
              <a:solidFill>
                <a:schemeClr val="tx1">
                  <a:shade val="50000"/>
                </a:schemeClr>
              </a:solidFill>
            </a:endParaRPr>
          </a:p>
        </p:txBody>
      </p:sp>
      <p:sp>
        <p:nvSpPr>
          <p:cNvPr id="6" name="Slide Number Placeholder 5"/>
          <p:cNvSpPr>
            <a:spLocks noGrp="1"/>
          </p:cNvSpPr>
          <p:nvPr>
            <p:ph type="sldNum" sz="quarter" idx="4"/>
          </p:nvPr>
        </p:nvSpPr>
        <p:spPr>
          <a:xfrm>
            <a:off x="5080000" y="7469506"/>
            <a:ext cx="2438400" cy="441869"/>
          </a:xfrm>
          <a:prstGeom prst="rect">
            <a:avLst/>
          </a:prstGeom>
        </p:spPr>
        <p:txBody>
          <a:bodyPr vert="horz" lIns="117089" tIns="58544" rIns="117089" bIns="58544" rtlCol="0" anchor="ctr"/>
          <a:lstStyle>
            <a:lvl1pPr algn="ctr">
              <a:defRPr sz="1500" b="1">
                <a:solidFill>
                  <a:schemeClr val="tx1">
                    <a:lumMod val="50000"/>
                    <a:lumOff val="50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Lst>
  <p:timing>
    <p:tnLst>
      <p:par>
        <p:cTn id="1" dur="indefinite" restart="never" nodeType="tmRoot"/>
      </p:par>
    </p:tnLst>
  </p:timing>
  <p:txStyles>
    <p:titleStyle>
      <a:lvl1pPr marL="409811" indent="-409811" algn="r" defTabSz="1170889" rtl="0" eaLnBrk="1" latinLnBrk="0" hangingPunct="1">
        <a:spcBef>
          <a:spcPct val="0"/>
        </a:spcBef>
        <a:buClr>
          <a:schemeClr val="accent6">
            <a:lumMod val="75000"/>
          </a:schemeClr>
        </a:buClr>
        <a:buSzPct val="128000"/>
        <a:buFont typeface="Georgia" pitchFamily="18" charset="0"/>
        <a:buChar char="*"/>
        <a:defRPr sz="59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92722"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2800" kern="1200">
          <a:solidFill>
            <a:schemeClr val="tx1">
              <a:lumMod val="75000"/>
              <a:lumOff val="25000"/>
            </a:schemeClr>
          </a:solidFill>
          <a:latin typeface="+mn-lt"/>
          <a:ea typeface="+mn-ea"/>
          <a:cs typeface="+mn-cs"/>
        </a:defRPr>
      </a:lvl1pPr>
      <a:lvl2pPr marL="702534"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2600" kern="1200">
          <a:solidFill>
            <a:schemeClr val="tx1">
              <a:lumMod val="75000"/>
              <a:lumOff val="25000"/>
            </a:schemeClr>
          </a:solidFill>
          <a:latin typeface="+mn-lt"/>
          <a:ea typeface="+mn-ea"/>
          <a:cs typeface="+mn-cs"/>
        </a:defRPr>
      </a:lvl2pPr>
      <a:lvl3pPr marL="1053800"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2300" kern="1200">
          <a:solidFill>
            <a:schemeClr val="tx1">
              <a:lumMod val="75000"/>
              <a:lumOff val="25000"/>
            </a:schemeClr>
          </a:solidFill>
          <a:latin typeface="+mn-lt"/>
          <a:ea typeface="+mn-ea"/>
          <a:cs typeface="+mn-cs"/>
        </a:defRPr>
      </a:lvl3pPr>
      <a:lvl4pPr marL="1405067"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4pPr>
      <a:lvl5pPr marL="1779752"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5pPr>
      <a:lvl6pPr marL="2131018"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6pPr>
      <a:lvl7pPr marL="2517412"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7pPr>
      <a:lvl8pPr marL="2927223"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8pPr>
      <a:lvl9pPr marL="3313616" indent="-234178" algn="l" defTabSz="1170889" rtl="0" eaLnBrk="1" latinLnBrk="0" hangingPunct="1">
        <a:spcBef>
          <a:spcPct val="20000"/>
        </a:spcBef>
        <a:spcAft>
          <a:spcPts val="384"/>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9pPr>
    </p:bodyStyle>
    <p:otherStyle>
      <a:defPPr>
        <a:defRPr lang="en-US"/>
      </a:defPPr>
      <a:lvl1pPr marL="0" algn="l" defTabSz="1170889" rtl="0" eaLnBrk="1" latinLnBrk="0" hangingPunct="1">
        <a:defRPr sz="2300" kern="1200">
          <a:solidFill>
            <a:schemeClr val="tx1"/>
          </a:solidFill>
          <a:latin typeface="+mn-lt"/>
          <a:ea typeface="+mn-ea"/>
          <a:cs typeface="+mn-cs"/>
        </a:defRPr>
      </a:lvl1pPr>
      <a:lvl2pPr marL="585445" algn="l" defTabSz="1170889" rtl="0" eaLnBrk="1" latinLnBrk="0" hangingPunct="1">
        <a:defRPr sz="2300" kern="1200">
          <a:solidFill>
            <a:schemeClr val="tx1"/>
          </a:solidFill>
          <a:latin typeface="+mn-lt"/>
          <a:ea typeface="+mn-ea"/>
          <a:cs typeface="+mn-cs"/>
        </a:defRPr>
      </a:lvl2pPr>
      <a:lvl3pPr marL="1170889" algn="l" defTabSz="1170889" rtl="0" eaLnBrk="1" latinLnBrk="0" hangingPunct="1">
        <a:defRPr sz="2300" kern="1200">
          <a:solidFill>
            <a:schemeClr val="tx1"/>
          </a:solidFill>
          <a:latin typeface="+mn-lt"/>
          <a:ea typeface="+mn-ea"/>
          <a:cs typeface="+mn-cs"/>
        </a:defRPr>
      </a:lvl3pPr>
      <a:lvl4pPr marL="1756334" algn="l" defTabSz="1170889" rtl="0" eaLnBrk="1" latinLnBrk="0" hangingPunct="1">
        <a:defRPr sz="2300" kern="1200">
          <a:solidFill>
            <a:schemeClr val="tx1"/>
          </a:solidFill>
          <a:latin typeface="+mn-lt"/>
          <a:ea typeface="+mn-ea"/>
          <a:cs typeface="+mn-cs"/>
        </a:defRPr>
      </a:lvl4pPr>
      <a:lvl5pPr marL="2341778" algn="l" defTabSz="1170889" rtl="0" eaLnBrk="1" latinLnBrk="0" hangingPunct="1">
        <a:defRPr sz="2300" kern="1200">
          <a:solidFill>
            <a:schemeClr val="tx1"/>
          </a:solidFill>
          <a:latin typeface="+mn-lt"/>
          <a:ea typeface="+mn-ea"/>
          <a:cs typeface="+mn-cs"/>
        </a:defRPr>
      </a:lvl5pPr>
      <a:lvl6pPr marL="2927223" algn="l" defTabSz="1170889" rtl="0" eaLnBrk="1" latinLnBrk="0" hangingPunct="1">
        <a:defRPr sz="2300" kern="1200">
          <a:solidFill>
            <a:schemeClr val="tx1"/>
          </a:solidFill>
          <a:latin typeface="+mn-lt"/>
          <a:ea typeface="+mn-ea"/>
          <a:cs typeface="+mn-cs"/>
        </a:defRPr>
      </a:lvl6pPr>
      <a:lvl7pPr marL="3512668" algn="l" defTabSz="1170889" rtl="0" eaLnBrk="1" latinLnBrk="0" hangingPunct="1">
        <a:defRPr sz="2300" kern="1200">
          <a:solidFill>
            <a:schemeClr val="tx1"/>
          </a:solidFill>
          <a:latin typeface="+mn-lt"/>
          <a:ea typeface="+mn-ea"/>
          <a:cs typeface="+mn-cs"/>
        </a:defRPr>
      </a:lvl7pPr>
      <a:lvl8pPr marL="4098112" algn="l" defTabSz="1170889" rtl="0" eaLnBrk="1" latinLnBrk="0" hangingPunct="1">
        <a:defRPr sz="2300" kern="1200">
          <a:solidFill>
            <a:schemeClr val="tx1"/>
          </a:solidFill>
          <a:latin typeface="+mn-lt"/>
          <a:ea typeface="+mn-ea"/>
          <a:cs typeface="+mn-cs"/>
        </a:defRPr>
      </a:lvl8pPr>
      <a:lvl9pPr marL="4683557" algn="l" defTabSz="1170889"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1424" y="600457"/>
            <a:ext cx="10657184" cy="524932"/>
          </a:xfrm>
          <a:prstGeom prst="rect">
            <a:avLst/>
          </a:prstGeom>
          <a:noFill/>
        </p:spPr>
        <p:txBody>
          <a:bodyPr lIns="0" tIns="0" rIns="0" bIns="0">
            <a:noAutofit/>
          </a:bodyPr>
          <a:lstStyle/>
          <a:p>
            <a:pPr algn="ctr">
              <a:spcBef>
                <a:spcPts val="1400"/>
              </a:spcBef>
            </a:pPr>
            <a:r>
              <a:rPr lang="ru" b="1" dirty="0">
                <a:solidFill>
                  <a:srgbClr val="254061"/>
                </a:solidFill>
                <a:latin typeface="Times New Roman"/>
              </a:rPr>
              <a:t>ВНУТРИГОРОДСКОЕ МУНИЦИПАЛЬНОЕ ОБРАЗОВАНИЕ </a:t>
            </a:r>
            <a:r>
              <a:rPr lang="ru" b="1" dirty="0" smtClean="0">
                <a:solidFill>
                  <a:srgbClr val="254061"/>
                </a:solidFill>
                <a:latin typeface="Times New Roman"/>
              </a:rPr>
              <a:t>ГОРОДА ФЕДЕРАЛЬНОГО ЗНАЧЕНИЯ САНКТ-ПЕТЕРБУРГА </a:t>
            </a:r>
            <a:r>
              <a:rPr lang="ru" b="1" dirty="0">
                <a:solidFill>
                  <a:srgbClr val="254061"/>
                </a:solidFill>
                <a:latin typeface="Times New Roman"/>
              </a:rPr>
              <a:t>МУНИЦИПАЛЬНЫЙ ОКРУГ </a:t>
            </a:r>
            <a:r>
              <a:rPr lang="ru" b="1" dirty="0" smtClean="0">
                <a:solidFill>
                  <a:srgbClr val="254061"/>
                </a:solidFill>
                <a:latin typeface="Times New Roman"/>
              </a:rPr>
              <a:t>АЛЕКСАНДРОВСКИЙ</a:t>
            </a:r>
            <a:endParaRPr lang="ru" b="1" dirty="0">
              <a:solidFill>
                <a:srgbClr val="254061"/>
              </a:solidFill>
              <a:latin typeface="Times New Roman"/>
            </a:endParaRPr>
          </a:p>
        </p:txBody>
      </p:sp>
      <p:sp>
        <p:nvSpPr>
          <p:cNvPr id="3" name="Прямоугольник 2"/>
          <p:cNvSpPr/>
          <p:nvPr/>
        </p:nvSpPr>
        <p:spPr>
          <a:xfrm>
            <a:off x="944143" y="3285629"/>
            <a:ext cx="10657184" cy="1923541"/>
          </a:xfrm>
          <a:prstGeom prst="rect">
            <a:avLst/>
          </a:prstGeom>
          <a:noFill/>
        </p:spPr>
        <p:txBody>
          <a:bodyPr lIns="0" tIns="0" rIns="0" bIns="0">
            <a:noAutofit/>
          </a:bodyPr>
          <a:lstStyle/>
          <a:p>
            <a:pPr algn="ctr"/>
            <a:r>
              <a:rPr lang="ru" sz="5400" i="1" dirty="0">
                <a:solidFill>
                  <a:srgbClr val="1F497D"/>
                </a:solidFill>
                <a:latin typeface="Times New Roman"/>
              </a:rPr>
              <a:t>Бюджет </a:t>
            </a:r>
            <a:endParaRPr lang="ru" sz="5400" i="1" dirty="0" smtClean="0">
              <a:solidFill>
                <a:srgbClr val="1F497D"/>
              </a:solidFill>
              <a:latin typeface="Times New Roman"/>
            </a:endParaRPr>
          </a:p>
          <a:p>
            <a:pPr algn="ctr"/>
            <a:r>
              <a:rPr lang="ru" sz="5400" i="1" dirty="0" smtClean="0">
                <a:solidFill>
                  <a:srgbClr val="1F497D"/>
                </a:solidFill>
                <a:latin typeface="Times New Roman"/>
              </a:rPr>
              <a:t>на</a:t>
            </a:r>
            <a:r>
              <a:rPr lang="ru" sz="5400" dirty="0" smtClean="0">
                <a:solidFill>
                  <a:srgbClr val="1F497D"/>
                </a:solidFill>
                <a:latin typeface="Times New Roman"/>
              </a:rPr>
              <a:t> 2024 </a:t>
            </a:r>
            <a:r>
              <a:rPr lang="ru" sz="5400" i="1" dirty="0">
                <a:solidFill>
                  <a:srgbClr val="1F497D"/>
                </a:solidFill>
                <a:latin typeface="Times New Roman"/>
              </a:rPr>
              <a:t>год и </a:t>
            </a:r>
            <a:r>
              <a:rPr lang="ru" sz="5400" i="1" dirty="0" smtClean="0">
                <a:solidFill>
                  <a:srgbClr val="1F497D"/>
                </a:solidFill>
                <a:latin typeface="Times New Roman"/>
              </a:rPr>
              <a:t>на плановый </a:t>
            </a:r>
            <a:r>
              <a:rPr lang="ru" sz="5400" i="1" dirty="0">
                <a:solidFill>
                  <a:srgbClr val="1F497D"/>
                </a:solidFill>
                <a:latin typeface="Times New Roman"/>
              </a:rPr>
              <a:t>период </a:t>
            </a:r>
            <a:r>
              <a:rPr lang="ru" sz="5400" i="1" dirty="0" smtClean="0">
                <a:solidFill>
                  <a:srgbClr val="1F497D"/>
                </a:solidFill>
                <a:latin typeface="Times New Roman"/>
              </a:rPr>
              <a:t>2025 и 2026 </a:t>
            </a:r>
            <a:r>
              <a:rPr lang="ru" sz="5400" i="1" dirty="0">
                <a:solidFill>
                  <a:srgbClr val="1F497D"/>
                </a:solidFill>
                <a:latin typeface="Times New Roman"/>
              </a:rPr>
              <a:t>годов</a:t>
            </a:r>
            <a:endParaRPr lang="ru" sz="8500" i="1" dirty="0">
              <a:solidFill>
                <a:srgbClr val="1F497D"/>
              </a:solidFill>
              <a:latin typeface="Times New Roman"/>
            </a:endParaRPr>
          </a:p>
        </p:txBody>
      </p:sp>
      <p:pic>
        <p:nvPicPr>
          <p:cNvPr id="614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5758" b="100000" l="10000" r="89630"/>
                    </a14:imgEffect>
                  </a14:imgLayer>
                </a14:imgProps>
              </a:ext>
              <a:ext uri="{28A0092B-C50C-407E-A947-70E740481C1C}">
                <a14:useLocalDpi xmlns:a14="http://schemas.microsoft.com/office/drawing/2010/main" val="0"/>
              </a:ext>
            </a:extLst>
          </a:blip>
          <a:srcRect t="47800"/>
          <a:stretch/>
        </p:blipFill>
        <p:spPr bwMode="auto">
          <a:xfrm>
            <a:off x="4954141" y="1197397"/>
            <a:ext cx="2571750" cy="1934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2648" y="405386"/>
            <a:ext cx="7208520" cy="405384"/>
          </a:xfrm>
          <a:prstGeom prst="rect">
            <a:avLst/>
          </a:prstGeom>
          <a:noFill/>
        </p:spPr>
        <p:txBody>
          <a:bodyPr wrap="none" lIns="0" tIns="0" rIns="0" bIns="0">
            <a:noAutofit/>
          </a:bodyPr>
          <a:lstStyle/>
          <a:p>
            <a:pPr indent="-126978"/>
            <a:r>
              <a:rPr lang="ru" sz="2700" b="1" i="1" dirty="0">
                <a:solidFill>
                  <a:srgbClr val="002060"/>
                </a:solidFill>
                <a:latin typeface="Times New Roman"/>
              </a:rPr>
              <a:t>Состав </a:t>
            </a:r>
            <a:r>
              <a:rPr lang="ru" sz="2700" b="1" i="1" dirty="0" smtClean="0">
                <a:solidFill>
                  <a:srgbClr val="002060"/>
                </a:solidFill>
                <a:latin typeface="Times New Roman"/>
              </a:rPr>
              <a:t>расходов </a:t>
            </a:r>
            <a:r>
              <a:rPr lang="ru" sz="2700" b="1" i="1" dirty="0">
                <a:solidFill>
                  <a:srgbClr val="002060"/>
                </a:solidFill>
                <a:latin typeface="Times New Roman"/>
              </a:rPr>
              <a:t>муниципального образования</a:t>
            </a:r>
          </a:p>
        </p:txBody>
      </p:sp>
      <p:sp>
        <p:nvSpPr>
          <p:cNvPr id="5" name="Овал 4"/>
          <p:cNvSpPr/>
          <p:nvPr/>
        </p:nvSpPr>
        <p:spPr>
          <a:xfrm>
            <a:off x="4655840" y="3216477"/>
            <a:ext cx="2520280" cy="1944216"/>
          </a:xfrm>
          <a:prstGeom prst="ellipse">
            <a:avLst/>
          </a:prstGeom>
          <a:solidFill>
            <a:schemeClr val="accent1">
              <a:lumMod val="40000"/>
              <a:lumOff val="60000"/>
            </a:schemeClr>
          </a:solidFill>
          <a:scene3d>
            <a:camera prst="orthographicFront"/>
            <a:lightRig rig="threePt" dir="t"/>
          </a:scene3d>
          <a:sp3d>
            <a:bevelT/>
          </a:sp3d>
        </p:spPr>
        <p:txBody>
          <a:bodyPr wrap="none" lIns="0" tIns="0" rIns="0" bIns="0" anchor="ctr">
            <a:noAutofit/>
          </a:bodyPr>
          <a:lstStyle/>
          <a:p>
            <a:pPr algn="ctr"/>
            <a:r>
              <a:rPr lang="ru" sz="3600" b="1" dirty="0">
                <a:solidFill>
                  <a:srgbClr val="002060"/>
                </a:solidFill>
              </a:rPr>
              <a:t>Расходы</a:t>
            </a:r>
          </a:p>
        </p:txBody>
      </p:sp>
      <p:sp>
        <p:nvSpPr>
          <p:cNvPr id="7" name="Блок-схема: узел 6"/>
          <p:cNvSpPr/>
          <p:nvPr/>
        </p:nvSpPr>
        <p:spPr>
          <a:xfrm>
            <a:off x="644622" y="1269368"/>
            <a:ext cx="3075114" cy="2736342"/>
          </a:xfrm>
          <a:prstGeom prst="flowChartConnector">
            <a:avLst/>
          </a:prstGeom>
          <a:solidFill>
            <a:schemeClr val="tx2">
              <a:lumMod val="75000"/>
            </a:schemeClr>
          </a:solidFill>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1600" b="1" dirty="0"/>
              <a:t>Содержание органов местного самоуправления и иные общегосударственные </a:t>
            </a:r>
            <a:r>
              <a:rPr lang="ru" sz="1600" b="1" dirty="0" smtClean="0"/>
              <a:t>вопросы</a:t>
            </a:r>
            <a:endParaRPr lang="ru" sz="1600" b="1" dirty="0"/>
          </a:p>
        </p:txBody>
      </p:sp>
      <p:sp>
        <p:nvSpPr>
          <p:cNvPr id="9" name="Блок-схема: узел 8"/>
          <p:cNvSpPr/>
          <p:nvPr/>
        </p:nvSpPr>
        <p:spPr>
          <a:xfrm>
            <a:off x="7971319" y="1269368"/>
            <a:ext cx="3075114" cy="2736342"/>
          </a:xfrm>
          <a:prstGeom prst="flowChartConnector">
            <a:avLst/>
          </a:prstGeom>
          <a:solidFill>
            <a:schemeClr val="tx2">
              <a:lumMod val="75000"/>
            </a:schemeClr>
          </a:solidFill>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sz="1600" b="1" dirty="0"/>
              <a:t>Исполнение муниципальных </a:t>
            </a:r>
            <a:r>
              <a:rPr lang="ru" sz="1600" b="1" dirty="0" smtClean="0"/>
              <a:t>программ</a:t>
            </a:r>
            <a:endParaRPr lang="ru" sz="1600" b="1" dirty="0"/>
          </a:p>
        </p:txBody>
      </p:sp>
      <p:sp>
        <p:nvSpPr>
          <p:cNvPr id="10" name="Блок-схема: узел 9"/>
          <p:cNvSpPr/>
          <p:nvPr/>
        </p:nvSpPr>
        <p:spPr>
          <a:xfrm>
            <a:off x="7968208" y="4368084"/>
            <a:ext cx="3075114" cy="2736342"/>
          </a:xfrm>
          <a:prstGeom prst="flowChartConnector">
            <a:avLst/>
          </a:prstGeom>
          <a:solidFill>
            <a:schemeClr val="tx2">
              <a:lumMod val="75000"/>
            </a:schemeClr>
          </a:solidFill>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spcBef>
                <a:spcPts val="910"/>
              </a:spcBef>
            </a:pPr>
            <a:r>
              <a:rPr lang="ru" sz="1600" b="1" dirty="0"/>
              <a:t>Субвенции на выполнение отдельных государственных полномочий по опеке и попечительству</a:t>
            </a:r>
          </a:p>
        </p:txBody>
      </p:sp>
      <p:sp>
        <p:nvSpPr>
          <p:cNvPr id="11" name="Блок-схема: узел 10"/>
          <p:cNvSpPr/>
          <p:nvPr/>
        </p:nvSpPr>
        <p:spPr>
          <a:xfrm>
            <a:off x="644622" y="4368084"/>
            <a:ext cx="3075114" cy="2736342"/>
          </a:xfrm>
          <a:prstGeom prst="flowChartConnector">
            <a:avLst/>
          </a:prstGeom>
          <a:solidFill>
            <a:schemeClr val="tx2">
              <a:lumMod val="75000"/>
            </a:schemeClr>
          </a:solidFill>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t>Расходы на выплату пенсии и доплат к </a:t>
            </a:r>
            <a:r>
              <a:rPr lang="ru-RU" sz="1600" b="1" dirty="0" smtClean="0"/>
              <a:t>пенсиям</a:t>
            </a:r>
            <a:endParaRPr lang="ru" sz="1600" b="1"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4152" y="259081"/>
            <a:ext cx="7491984" cy="399289"/>
          </a:xfrm>
          <a:prstGeom prst="rect">
            <a:avLst/>
          </a:prstGeom>
          <a:noFill/>
        </p:spPr>
        <p:txBody>
          <a:bodyPr wrap="none" lIns="0" tIns="0" rIns="0" bIns="0">
            <a:noAutofit/>
          </a:bodyPr>
          <a:lstStyle/>
          <a:p>
            <a:pPr indent="215862"/>
            <a:r>
              <a:rPr lang="ru" sz="2700" b="1" i="1" dirty="0">
                <a:solidFill>
                  <a:srgbClr val="002060"/>
                </a:solidFill>
                <a:latin typeface="Times New Roman"/>
              </a:rPr>
              <a:t>Структура </a:t>
            </a:r>
            <a:r>
              <a:rPr lang="ru" sz="2700" b="1" i="1" dirty="0" smtClean="0">
                <a:solidFill>
                  <a:srgbClr val="002060"/>
                </a:solidFill>
                <a:latin typeface="Times New Roman"/>
              </a:rPr>
              <a:t>расходов </a:t>
            </a:r>
            <a:r>
              <a:rPr lang="ru" sz="2700" b="1" i="1" dirty="0">
                <a:solidFill>
                  <a:srgbClr val="002060"/>
                </a:solidFill>
                <a:latin typeface="Times New Roman"/>
              </a:rPr>
              <a:t>в </a:t>
            </a:r>
            <a:r>
              <a:rPr lang="ru" sz="2700" b="1" i="1" dirty="0" smtClean="0">
                <a:solidFill>
                  <a:srgbClr val="002060"/>
                </a:solidFill>
                <a:latin typeface="Times New Roman"/>
              </a:rPr>
              <a:t>2023 году </a:t>
            </a:r>
            <a:r>
              <a:rPr lang="ru" sz="2700" b="1" i="1" dirty="0">
                <a:solidFill>
                  <a:srgbClr val="002060"/>
                </a:solidFill>
                <a:latin typeface="Times New Roman"/>
              </a:rPr>
              <a:t>по </a:t>
            </a:r>
            <a:r>
              <a:rPr lang="ru" sz="2700" b="1" i="1" dirty="0" smtClean="0">
                <a:solidFill>
                  <a:srgbClr val="002060"/>
                </a:solidFill>
                <a:latin typeface="Times New Roman"/>
              </a:rPr>
              <a:t>разделам</a:t>
            </a:r>
            <a:endParaRPr lang="ru" sz="2700" b="1" i="1" dirty="0">
              <a:solidFill>
                <a:srgbClr val="002060"/>
              </a:solidFill>
              <a:latin typeface="Times New Roman"/>
            </a:endParaRPr>
          </a:p>
        </p:txBody>
      </p:sp>
      <p:graphicFrame>
        <p:nvGraphicFramePr>
          <p:cNvPr id="6" name="Диаграмма 5"/>
          <p:cNvGraphicFramePr>
            <a:graphicFrameLocks/>
          </p:cNvGraphicFramePr>
          <p:nvPr>
            <p:extLst>
              <p:ext uri="{D42A27DB-BD31-4B8C-83A1-F6EECF244321}">
                <p14:modId xmlns:p14="http://schemas.microsoft.com/office/powerpoint/2010/main" val="1429803777"/>
              </p:ext>
            </p:extLst>
          </p:nvPr>
        </p:nvGraphicFramePr>
        <p:xfrm>
          <a:off x="396000" y="837357"/>
          <a:ext cx="11460640" cy="71287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2920" y="399288"/>
            <a:ext cx="6830568" cy="344424"/>
          </a:xfrm>
          <a:prstGeom prst="rect">
            <a:avLst/>
          </a:prstGeom>
          <a:noFill/>
        </p:spPr>
        <p:txBody>
          <a:bodyPr wrap="none" lIns="0" tIns="0" rIns="0" bIns="0">
            <a:noAutofit/>
          </a:bodyPr>
          <a:lstStyle/>
          <a:p>
            <a:r>
              <a:rPr lang="ru" sz="2200" b="1" i="1" dirty="0">
                <a:solidFill>
                  <a:srgbClr val="002060"/>
                </a:solidFill>
                <a:latin typeface="Times New Roman"/>
              </a:rPr>
              <a:t>Объём межбюджетных трансфертов в 202</a:t>
            </a:r>
            <a:r>
              <a:rPr lang="en-US" sz="2200" b="1" i="1" dirty="0">
                <a:solidFill>
                  <a:srgbClr val="002060"/>
                </a:solidFill>
                <a:latin typeface="Times New Roman"/>
              </a:rPr>
              <a:t>3 </a:t>
            </a:r>
            <a:r>
              <a:rPr lang="ru" sz="2200" b="1" i="1" dirty="0">
                <a:solidFill>
                  <a:srgbClr val="002060"/>
                </a:solidFill>
                <a:latin typeface="Times New Roman"/>
              </a:rPr>
              <a:t>году</a:t>
            </a:r>
          </a:p>
        </p:txBody>
      </p:sp>
      <p:sp>
        <p:nvSpPr>
          <p:cNvPr id="4" name="Скругленный прямоугольник 3"/>
          <p:cNvSpPr/>
          <p:nvPr/>
        </p:nvSpPr>
        <p:spPr>
          <a:xfrm>
            <a:off x="725759" y="1873461"/>
            <a:ext cx="5257610" cy="235090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87000"/>
              </a:lnSpc>
              <a:spcAft>
                <a:spcPts val="1260"/>
              </a:spcAft>
            </a:pPr>
            <a:r>
              <a:rPr lang="ru" sz="1700" b="1" dirty="0">
                <a:solidFill>
                  <a:schemeClr val="bg1"/>
                </a:solidFill>
              </a:rPr>
              <a:t>Субвенции на расходы по организации и осуществлению деятельности по опеке и попечительству</a:t>
            </a:r>
          </a:p>
          <a:p>
            <a:pPr algn="ctr">
              <a:lnSpc>
                <a:spcPct val="87000"/>
              </a:lnSpc>
            </a:pPr>
            <a:r>
              <a:rPr lang="ru" sz="1700" b="1" dirty="0">
                <a:solidFill>
                  <a:schemeClr val="bg1"/>
                </a:solidFill>
              </a:rPr>
              <a:t>3 </a:t>
            </a:r>
            <a:r>
              <a:rPr lang="ru" sz="1700" b="1" dirty="0" smtClean="0">
                <a:solidFill>
                  <a:schemeClr val="bg1"/>
                </a:solidFill>
              </a:rPr>
              <a:t>896,6 </a:t>
            </a:r>
            <a:r>
              <a:rPr lang="ru" sz="1700" b="1" dirty="0">
                <a:solidFill>
                  <a:schemeClr val="bg1"/>
                </a:solidFill>
              </a:rPr>
              <a:t>тыс. руб.</a:t>
            </a:r>
          </a:p>
        </p:txBody>
      </p:sp>
      <p:sp>
        <p:nvSpPr>
          <p:cNvPr id="5" name="Скругленный прямоугольник 4"/>
          <p:cNvSpPr/>
          <p:nvPr/>
        </p:nvSpPr>
        <p:spPr>
          <a:xfrm>
            <a:off x="6384572" y="1873461"/>
            <a:ext cx="5257610" cy="235090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87000"/>
              </a:lnSpc>
              <a:spcAft>
                <a:spcPts val="1260"/>
              </a:spcAft>
            </a:pPr>
            <a:r>
              <a:rPr lang="ru" sz="1700" b="1" dirty="0">
                <a:solidFill>
                  <a:schemeClr val="bg1"/>
                </a:solidFill>
              </a:rPr>
              <a:t>Субвенции на содержание ребенка в семье опекуна и приемной семье</a:t>
            </a:r>
          </a:p>
          <a:p>
            <a:pPr algn="ctr">
              <a:lnSpc>
                <a:spcPct val="87000"/>
              </a:lnSpc>
            </a:pPr>
            <a:r>
              <a:rPr lang="ru" sz="1700" b="1" dirty="0" smtClean="0">
                <a:solidFill>
                  <a:schemeClr val="bg1"/>
                </a:solidFill>
              </a:rPr>
              <a:t>6 868,3 тыс</a:t>
            </a:r>
            <a:r>
              <a:rPr lang="ru" sz="1700" b="1" dirty="0">
                <a:solidFill>
                  <a:schemeClr val="bg1"/>
                </a:solidFill>
              </a:rPr>
              <a:t>. руб.</a:t>
            </a:r>
          </a:p>
        </p:txBody>
      </p:sp>
      <p:sp>
        <p:nvSpPr>
          <p:cNvPr id="6" name="Скругленный прямоугольник 5"/>
          <p:cNvSpPr/>
          <p:nvPr/>
        </p:nvSpPr>
        <p:spPr>
          <a:xfrm>
            <a:off x="694318" y="4869805"/>
            <a:ext cx="5257610" cy="235090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87000"/>
              </a:lnSpc>
              <a:spcAft>
                <a:spcPts val="1260"/>
              </a:spcAft>
            </a:pPr>
            <a:r>
              <a:rPr lang="ru" sz="1700" b="1" dirty="0">
                <a:solidFill>
                  <a:schemeClr val="bg1"/>
                </a:solidFill>
              </a:rPr>
              <a:t>Субвенции на расходы по составлению протоколов об административных правонарушениях</a:t>
            </a:r>
          </a:p>
          <a:p>
            <a:pPr algn="ctr">
              <a:lnSpc>
                <a:spcPct val="87000"/>
              </a:lnSpc>
            </a:pPr>
            <a:r>
              <a:rPr lang="ru" sz="1700" b="1" dirty="0" smtClean="0">
                <a:solidFill>
                  <a:schemeClr val="bg1"/>
                </a:solidFill>
              </a:rPr>
              <a:t>9,2 </a:t>
            </a:r>
            <a:r>
              <a:rPr lang="ru" sz="1700" b="1" dirty="0">
                <a:solidFill>
                  <a:schemeClr val="bg1"/>
                </a:solidFill>
              </a:rPr>
              <a:t>тыс. руб.</a:t>
            </a:r>
          </a:p>
        </p:txBody>
      </p:sp>
      <p:sp>
        <p:nvSpPr>
          <p:cNvPr id="7" name="Скругленный прямоугольник 6"/>
          <p:cNvSpPr/>
          <p:nvPr/>
        </p:nvSpPr>
        <p:spPr>
          <a:xfrm>
            <a:off x="6346920" y="4869805"/>
            <a:ext cx="5257610" cy="235090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lnSpc>
                <a:spcPct val="87000"/>
              </a:lnSpc>
              <a:spcAft>
                <a:spcPts val="1260"/>
              </a:spcAft>
            </a:pPr>
            <a:r>
              <a:rPr lang="ru" sz="1700" b="1" dirty="0">
                <a:solidFill>
                  <a:schemeClr val="bg1"/>
                </a:solidFill>
              </a:rPr>
              <a:t>Субвенции на вознаграждение, причитающееся приемному родителю</a:t>
            </a:r>
          </a:p>
          <a:p>
            <a:pPr algn="ctr">
              <a:lnSpc>
                <a:spcPct val="87000"/>
              </a:lnSpc>
            </a:pPr>
            <a:r>
              <a:rPr lang="ru-RU" sz="1700" b="1" dirty="0" smtClean="0">
                <a:solidFill>
                  <a:schemeClr val="bg1"/>
                </a:solidFill>
              </a:rPr>
              <a:t>3 131,2</a:t>
            </a:r>
            <a:r>
              <a:rPr lang="ru" sz="1700" b="1" dirty="0" smtClean="0">
                <a:solidFill>
                  <a:schemeClr val="bg1"/>
                </a:solidFill>
              </a:rPr>
              <a:t>тыс</a:t>
            </a:r>
            <a:r>
              <a:rPr lang="ru" sz="1700" b="1" dirty="0">
                <a:solidFill>
                  <a:schemeClr val="bg1"/>
                </a:solidFill>
              </a:rPr>
              <a:t>. руб.</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9976" y="408431"/>
            <a:ext cx="3096768" cy="262129"/>
          </a:xfrm>
          <a:prstGeom prst="rect">
            <a:avLst/>
          </a:prstGeom>
          <a:noFill/>
        </p:spPr>
        <p:txBody>
          <a:bodyPr wrap="none" lIns="0" tIns="0" rIns="0" bIns="0">
            <a:noAutofit/>
          </a:bodyPr>
          <a:lstStyle/>
          <a:p>
            <a:r>
              <a:rPr lang="ru" sz="2200" b="1" i="1" dirty="0">
                <a:solidFill>
                  <a:srgbClr val="002060"/>
                </a:solidFill>
                <a:latin typeface="Times New Roman"/>
              </a:rPr>
              <a:t>Пенсионное обеспечение</a:t>
            </a:r>
          </a:p>
        </p:txBody>
      </p:sp>
      <p:sp>
        <p:nvSpPr>
          <p:cNvPr id="4" name="Блок-схема: узел 3"/>
          <p:cNvSpPr/>
          <p:nvPr/>
        </p:nvSpPr>
        <p:spPr>
          <a:xfrm>
            <a:off x="536419" y="1472621"/>
            <a:ext cx="7326224" cy="2160241"/>
          </a:xfrm>
          <a:prstGeom prst="flowChartConnector">
            <a:avLst/>
          </a:prstGeom>
          <a:solidFill>
            <a:schemeClr val="tx2">
              <a:lumMod val="20000"/>
              <a:lumOff val="80000"/>
            </a:schemeClr>
          </a:solidFill>
          <a:ln>
            <a:noFill/>
          </a:ln>
          <a:effectLst>
            <a:outerShdw blurRad="225425" dist="50800" dir="5220000" algn="ctr">
              <a:srgbClr val="000000">
                <a:alpha val="33000"/>
              </a:srgbClr>
            </a:outerShdw>
          </a:effectLst>
        </p:spPr>
        <p:txBody>
          <a:bodyPr lIns="0" tIns="0" rIns="0" bIns="0" anchor="ctr">
            <a:noAutofit/>
          </a:bodyPr>
          <a:lstStyle/>
          <a:p>
            <a:pPr algn="ctr">
              <a:lnSpc>
                <a:spcPct val="85000"/>
              </a:lnSpc>
              <a:spcAft>
                <a:spcPts val="1330"/>
              </a:spcAft>
            </a:pPr>
            <a:r>
              <a:rPr lang="ru" sz="2000" b="1" dirty="0">
                <a:solidFill>
                  <a:srgbClr val="002060"/>
                </a:solidFill>
                <a:latin typeface="Times New Roman" panose="02020603050405020304" pitchFamily="18" charset="0"/>
                <a:cs typeface="Times New Roman" panose="02020603050405020304" pitchFamily="18" charset="0"/>
              </a:rPr>
              <a:t>Расходы на выплату пенсии лицам, замещавшим муниципальные должности и должности муниципальной </a:t>
            </a:r>
            <a:r>
              <a:rPr lang="ru" sz="2000" b="1" dirty="0" smtClean="0">
                <a:solidFill>
                  <a:srgbClr val="002060"/>
                </a:solidFill>
                <a:latin typeface="Times New Roman" panose="02020603050405020304" pitchFamily="18" charset="0"/>
                <a:cs typeface="Times New Roman" panose="02020603050405020304" pitchFamily="18" charset="0"/>
              </a:rPr>
              <a:t>службы </a:t>
            </a:r>
          </a:p>
        </p:txBody>
      </p:sp>
      <p:sp>
        <p:nvSpPr>
          <p:cNvPr id="5" name="Блок-схема: узел 4"/>
          <p:cNvSpPr/>
          <p:nvPr/>
        </p:nvSpPr>
        <p:spPr>
          <a:xfrm>
            <a:off x="605343" y="4509765"/>
            <a:ext cx="7326224" cy="2160241"/>
          </a:xfrm>
          <a:prstGeom prst="flowChartConnector">
            <a:avLst/>
          </a:prstGeom>
          <a:solidFill>
            <a:schemeClr val="tx2">
              <a:lumMod val="20000"/>
              <a:lumOff val="80000"/>
            </a:schemeClr>
          </a:solidFill>
          <a:ln>
            <a:noFill/>
          </a:ln>
          <a:effectLst>
            <a:outerShdw blurRad="225425" dist="50800" dir="5220000" algn="ctr">
              <a:srgbClr val="000000">
                <a:alpha val="33000"/>
              </a:srgbClr>
            </a:outerShdw>
          </a:effectLst>
        </p:spPr>
        <p:txBody>
          <a:bodyPr lIns="0" tIns="0" rIns="0" bIns="0" anchor="ctr">
            <a:noAutofit/>
          </a:bodyPr>
          <a:lstStyle/>
          <a:p>
            <a:pPr algn="ctr">
              <a:lnSpc>
                <a:spcPct val="85000"/>
              </a:lnSpc>
              <a:spcAft>
                <a:spcPts val="1330"/>
              </a:spcAft>
            </a:pPr>
            <a:r>
              <a:rPr lang="ru" sz="2000" b="1" dirty="0">
                <a:solidFill>
                  <a:srgbClr val="002060"/>
                </a:solidFill>
                <a:latin typeface="Times New Roman" panose="02020603050405020304" pitchFamily="18" charset="0"/>
                <a:cs typeface="Times New Roman" panose="02020603050405020304" pitchFamily="18" charset="0"/>
              </a:rPr>
              <a:t>Расходы на предоставление доплат к пенсии лицам, замещавшим муниципальные должности и должности муниципальной </a:t>
            </a:r>
            <a:r>
              <a:rPr lang="ru" sz="2000" b="1" dirty="0" smtClean="0">
                <a:solidFill>
                  <a:srgbClr val="002060"/>
                </a:solidFill>
                <a:latin typeface="Times New Roman" panose="02020603050405020304" pitchFamily="18" charset="0"/>
                <a:cs typeface="Times New Roman" panose="02020603050405020304" pitchFamily="18" charset="0"/>
              </a:rPr>
              <a:t>службы</a:t>
            </a:r>
          </a:p>
        </p:txBody>
      </p:sp>
      <p:sp>
        <p:nvSpPr>
          <p:cNvPr id="6" name="Прямоугольник 5"/>
          <p:cNvSpPr/>
          <p:nvPr/>
        </p:nvSpPr>
        <p:spPr>
          <a:xfrm>
            <a:off x="8646362" y="2323447"/>
            <a:ext cx="2517164" cy="458587"/>
          </a:xfrm>
          <a:prstGeom prst="rect">
            <a:avLst/>
          </a:prstGeom>
        </p:spPr>
        <p:txBody>
          <a:bodyPr wrap="none">
            <a:spAutoFit/>
          </a:bodyPr>
          <a:lstStyle/>
          <a:p>
            <a:pPr algn="ctr">
              <a:lnSpc>
                <a:spcPct val="85000"/>
              </a:lnSpc>
              <a:spcAft>
                <a:spcPts val="1330"/>
              </a:spcAft>
            </a:pPr>
            <a:r>
              <a:rPr lang="ru-RU" sz="2800" b="1" dirty="0" smtClean="0">
                <a:solidFill>
                  <a:srgbClr val="002060"/>
                </a:solidFill>
                <a:latin typeface="Times New Roman" panose="02020603050405020304" pitchFamily="18" charset="0"/>
                <a:cs typeface="Times New Roman" panose="02020603050405020304" pitchFamily="18" charset="0"/>
              </a:rPr>
              <a:t>392,7 </a:t>
            </a:r>
            <a:r>
              <a:rPr lang="ru" sz="2800" b="1" dirty="0" smtClean="0">
                <a:solidFill>
                  <a:srgbClr val="002060"/>
                </a:solidFill>
                <a:latin typeface="Times New Roman" panose="02020603050405020304" pitchFamily="18" charset="0"/>
                <a:cs typeface="Times New Roman" panose="02020603050405020304" pitchFamily="18" charset="0"/>
              </a:rPr>
              <a:t>тыс</a:t>
            </a:r>
            <a:r>
              <a:rPr lang="ru" sz="2800" b="1" dirty="0">
                <a:solidFill>
                  <a:srgbClr val="002060"/>
                </a:solidFill>
                <a:latin typeface="Times New Roman" panose="02020603050405020304" pitchFamily="18" charset="0"/>
                <a:cs typeface="Times New Roman" panose="02020603050405020304" pitchFamily="18" charset="0"/>
              </a:rPr>
              <a:t>. руб.</a:t>
            </a:r>
          </a:p>
        </p:txBody>
      </p:sp>
      <p:sp>
        <p:nvSpPr>
          <p:cNvPr id="7" name="Прямоугольник 6"/>
          <p:cNvSpPr/>
          <p:nvPr/>
        </p:nvSpPr>
        <p:spPr>
          <a:xfrm>
            <a:off x="8511709" y="5360249"/>
            <a:ext cx="2786468" cy="458587"/>
          </a:xfrm>
          <a:prstGeom prst="rect">
            <a:avLst/>
          </a:prstGeom>
        </p:spPr>
        <p:txBody>
          <a:bodyPr wrap="none">
            <a:spAutoFit/>
          </a:bodyPr>
          <a:lstStyle/>
          <a:p>
            <a:pPr algn="ctr">
              <a:lnSpc>
                <a:spcPct val="85000"/>
              </a:lnSpc>
              <a:spcAft>
                <a:spcPts val="1330"/>
              </a:spcAft>
            </a:pPr>
            <a:r>
              <a:rPr lang="ru-RU" sz="2800" b="1" dirty="0" smtClean="0">
                <a:solidFill>
                  <a:srgbClr val="002060"/>
                </a:solidFill>
                <a:latin typeface="Times New Roman" panose="02020603050405020304" pitchFamily="18" charset="0"/>
                <a:cs typeface="Times New Roman" panose="02020603050405020304" pitchFamily="18" charset="0"/>
              </a:rPr>
              <a:t>1 134,4 </a:t>
            </a:r>
            <a:r>
              <a:rPr lang="ru" sz="2800" b="1" dirty="0" smtClean="0">
                <a:solidFill>
                  <a:srgbClr val="002060"/>
                </a:solidFill>
                <a:latin typeface="Times New Roman" panose="02020603050405020304" pitchFamily="18" charset="0"/>
                <a:cs typeface="Times New Roman" panose="02020603050405020304" pitchFamily="18" charset="0"/>
              </a:rPr>
              <a:t>тыс</a:t>
            </a:r>
            <a:r>
              <a:rPr lang="ru" sz="2800" b="1" dirty="0">
                <a:solidFill>
                  <a:srgbClr val="002060"/>
                </a:solidFill>
                <a:latin typeface="Times New Roman" panose="02020603050405020304" pitchFamily="18" charset="0"/>
                <a:cs typeface="Times New Roman" panose="02020603050405020304" pitchFamily="18" charset="0"/>
              </a:rPr>
              <a:t>. руб.</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79376" y="361609"/>
            <a:ext cx="8918448" cy="519447"/>
          </a:xfrm>
          <a:prstGeom prst="rect">
            <a:avLst/>
          </a:prstGeom>
          <a:noFill/>
        </p:spPr>
        <p:txBody>
          <a:bodyPr wrap="none" lIns="0" tIns="0" rIns="0" bIns="0">
            <a:noAutofit/>
          </a:bodyPr>
          <a:lstStyle/>
          <a:p>
            <a:pPr marL="707589" indent="-761868"/>
            <a:r>
              <a:rPr lang="ru" sz="2200" b="1" i="1" dirty="0">
                <a:solidFill>
                  <a:srgbClr val="002060"/>
                </a:solidFill>
                <a:latin typeface="Times New Roman"/>
              </a:rPr>
              <a:t>Благоустройство территории муниципального образования</a:t>
            </a:r>
          </a:p>
        </p:txBody>
      </p:sp>
      <p:graphicFrame>
        <p:nvGraphicFramePr>
          <p:cNvPr id="2" name="Диаграмма 1"/>
          <p:cNvGraphicFramePr/>
          <p:nvPr>
            <p:extLst>
              <p:ext uri="{D42A27DB-BD31-4B8C-83A1-F6EECF244321}">
                <p14:modId xmlns:p14="http://schemas.microsoft.com/office/powerpoint/2010/main" val="4029383078"/>
              </p:ext>
            </p:extLst>
          </p:nvPr>
        </p:nvGraphicFramePr>
        <p:xfrm>
          <a:off x="479376" y="1125389"/>
          <a:ext cx="11712624" cy="664280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91344" y="1413421"/>
            <a:ext cx="6096000" cy="369318"/>
          </a:xfrm>
          <a:prstGeom prst="rect">
            <a:avLst/>
          </a:prstGeom>
        </p:spPr>
        <p:txBody>
          <a:bodyPr lIns="91424" tIns="45713" rIns="91424" bIns="45713">
            <a:spAutoFit/>
          </a:bodyPr>
          <a:lstStyle/>
          <a:p>
            <a:r>
              <a:rPr lang="ru-RU" dirty="0" smtClean="0">
                <a:solidFill>
                  <a:srgbClr val="002060"/>
                </a:solidFill>
                <a:effectLst>
                  <a:outerShdw blurRad="60007" dist="200025" dir="15000000" sy="30000" kx="-1800000" algn="bl" rotWithShape="0">
                    <a:prstClr val="black">
                      <a:alpha val="32000"/>
                    </a:prstClr>
                  </a:outerShdw>
                </a:effectLst>
              </a:rPr>
              <a:t>Моравский д.3 к. 2</a:t>
            </a:r>
            <a:endParaRPr lang="ru-RU" dirty="0">
              <a:solidFill>
                <a:srgbClr val="002060"/>
              </a:solidFill>
              <a:effectLst>
                <a:outerShdw blurRad="60007" dist="200025" dir="15000000" sy="30000" kx="-1800000" algn="bl" rotWithShape="0">
                  <a:prstClr val="black">
                    <a:alpha val="32000"/>
                  </a:prstClr>
                </a:outerShdw>
              </a:effectLst>
            </a:endParaRPr>
          </a:p>
        </p:txBody>
      </p:sp>
      <p:sp>
        <p:nvSpPr>
          <p:cNvPr id="8" name="Прямоугольник 7"/>
          <p:cNvSpPr/>
          <p:nvPr/>
        </p:nvSpPr>
        <p:spPr>
          <a:xfrm>
            <a:off x="0" y="193742"/>
            <a:ext cx="12192000"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Размещение, содержание спортивных, детских площадок, включая ремонт расположенных на них элементов благоустройства, на внутриквартальных территориях</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7848" y="4869805"/>
            <a:ext cx="4012384" cy="3240000"/>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4" y="2205509"/>
            <a:ext cx="4320000" cy="324000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0176" y="1209405"/>
            <a:ext cx="4320000" cy="32400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93742"/>
            <a:ext cx="12192000"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Содержание внутриквартальных территорий в части обеспечения ремонта покрытий, расположенных на внутриквартальных территориях</a:t>
            </a: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000" y="4856042"/>
            <a:ext cx="4320000" cy="3240000"/>
          </a:xfrm>
          <a:prstGeom prst="rect">
            <a:avLst/>
          </a:prstGeom>
          <a:ln>
            <a:noFill/>
          </a:ln>
          <a:effectLst>
            <a:outerShdw blurRad="190500" algn="tl" rotWithShape="0">
              <a:srgbClr val="000000">
                <a:alpha val="70000"/>
              </a:srgbClr>
            </a:outerShdw>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877" y="1485429"/>
            <a:ext cx="3240000" cy="432000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6280" y="1485429"/>
            <a:ext cx="3240000" cy="432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552658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93742"/>
            <a:ext cx="12192000"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Содержание внутриквартальных территорий в части проведения санитарных рубок (в том числе удаление аварийных, больных деревьев и кустарников) на территориях, не относящихся к территориям зеленых насаждений</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392" y="1917477"/>
            <a:ext cx="4320000" cy="5760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120" y="1917477"/>
            <a:ext cx="4320000" cy="5760000"/>
          </a:xfrm>
          <a:prstGeom prst="rect">
            <a:avLst/>
          </a:prstGeom>
        </p:spPr>
      </p:pic>
    </p:spTree>
    <p:extLst>
      <p:ext uri="{BB962C8B-B14F-4D97-AF65-F5344CB8AC3E}">
        <p14:creationId xmlns:p14="http://schemas.microsoft.com/office/powerpoint/2010/main" val="16160984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79376" y="881056"/>
            <a:ext cx="11017224" cy="707872"/>
          </a:xfrm>
          <a:prstGeom prst="rect">
            <a:avLst/>
          </a:prstGeom>
        </p:spPr>
        <p:txBody>
          <a:bodyPr wrap="square" lIns="91424" tIns="45713" rIns="91424" bIns="45713">
            <a:spAutoFit/>
          </a:bodyPr>
          <a:lstStyle/>
          <a:p>
            <a:r>
              <a:rPr lang="ru-RU" sz="2000" dirty="0">
                <a:solidFill>
                  <a:srgbClr val="002060"/>
                </a:solidFill>
              </a:rPr>
              <a:t>Осуществление работ в сфере озеленения на территории муниципального образования  в 2023 году запланировано на сумму 6 </a:t>
            </a:r>
            <a:r>
              <a:rPr lang="ru-RU" sz="2000" dirty="0" smtClean="0">
                <a:solidFill>
                  <a:srgbClr val="002060"/>
                </a:solidFill>
              </a:rPr>
              <a:t>088,9 тыс</a:t>
            </a:r>
            <a:r>
              <a:rPr lang="ru-RU" sz="2000" dirty="0">
                <a:solidFill>
                  <a:srgbClr val="002060"/>
                </a:solidFill>
              </a:rPr>
              <a:t>. руб.</a:t>
            </a:r>
          </a:p>
        </p:txBody>
      </p:sp>
      <p:sp>
        <p:nvSpPr>
          <p:cNvPr id="8" name="Прямоугольник 7"/>
          <p:cNvSpPr/>
          <p:nvPr/>
        </p:nvSpPr>
        <p:spPr>
          <a:xfrm>
            <a:off x="479376" y="361609"/>
            <a:ext cx="8918448" cy="519447"/>
          </a:xfrm>
          <a:prstGeom prst="rect">
            <a:avLst/>
          </a:prstGeom>
          <a:noFill/>
        </p:spPr>
        <p:txBody>
          <a:bodyPr wrap="none" lIns="0" tIns="0" rIns="0" bIns="0">
            <a:noAutofit/>
          </a:bodyPr>
          <a:lstStyle/>
          <a:p>
            <a:pPr marL="707589" indent="-761868"/>
            <a:r>
              <a:rPr lang="ru-RU" sz="2200" b="1" i="1" dirty="0">
                <a:solidFill>
                  <a:srgbClr val="002060"/>
                </a:solidFill>
              </a:rPr>
              <a:t>Осуществление работ в сфере озеленения на территории муниципального образования</a:t>
            </a:r>
            <a:endParaRPr lang="ru" sz="2200" b="1" i="1" dirty="0">
              <a:solidFill>
                <a:srgbClr val="002060"/>
              </a:solidFill>
              <a:latin typeface="Times New Roman"/>
            </a:endParaRPr>
          </a:p>
        </p:txBody>
      </p:sp>
      <p:graphicFrame>
        <p:nvGraphicFramePr>
          <p:cNvPr id="2" name="Диаграмма 1"/>
          <p:cNvGraphicFramePr/>
          <p:nvPr>
            <p:extLst>
              <p:ext uri="{D42A27DB-BD31-4B8C-83A1-F6EECF244321}">
                <p14:modId xmlns:p14="http://schemas.microsoft.com/office/powerpoint/2010/main" val="471106671"/>
              </p:ext>
            </p:extLst>
          </p:nvPr>
        </p:nvGraphicFramePr>
        <p:xfrm>
          <a:off x="83332" y="1519634"/>
          <a:ext cx="11809312" cy="65827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592218240"/>
              </p:ext>
            </p:extLst>
          </p:nvPr>
        </p:nvGraphicFramePr>
        <p:xfrm>
          <a:off x="119336" y="3789684"/>
          <a:ext cx="7992888" cy="4248473"/>
        </p:xfrm>
        <a:graphic>
          <a:graphicData uri="http://schemas.openxmlformats.org/drawingml/2006/table">
            <a:tbl>
              <a:tblPr firstRow="1" firstCol="1" bandRow="1">
                <a:tableStyleId>{5C22544A-7EE6-4342-B048-85BDC9FD1C3A}</a:tableStyleId>
              </a:tblPr>
              <a:tblGrid>
                <a:gridCol w="4392488"/>
                <a:gridCol w="1237842"/>
                <a:gridCol w="1210430"/>
                <a:gridCol w="1152128"/>
              </a:tblGrid>
              <a:tr h="266983">
                <a:tc>
                  <a:txBody>
                    <a:bodyPr/>
                    <a:lstStyle/>
                    <a:p>
                      <a:pPr algn="ctr">
                        <a:spcAft>
                          <a:spcPts val="0"/>
                        </a:spcAft>
                      </a:pPr>
                      <a:r>
                        <a:rPr lang="ru-RU" sz="1400" b="1">
                          <a:effectLst/>
                          <a:latin typeface="Times New Roman"/>
                          <a:ea typeface="Times New Roman"/>
                        </a:rPr>
                        <a:t>Наименование</a:t>
                      </a:r>
                      <a:endParaRPr lang="ru-RU" sz="1000">
                        <a:effectLst/>
                        <a:latin typeface="Times New Roman"/>
                        <a:ea typeface="Times New Roman"/>
                      </a:endParaRPr>
                    </a:p>
                  </a:txBody>
                  <a:tcPr marL="68580" marR="68580" marT="0" marB="0"/>
                </a:tc>
                <a:tc>
                  <a:txBody>
                    <a:bodyPr/>
                    <a:lstStyle/>
                    <a:p>
                      <a:pPr algn="ctr">
                        <a:spcAft>
                          <a:spcPts val="0"/>
                        </a:spcAft>
                      </a:pPr>
                      <a:r>
                        <a:rPr lang="ru-RU" sz="1400" b="1">
                          <a:effectLst/>
                          <a:latin typeface="Times New Roman"/>
                          <a:ea typeface="Times New Roman"/>
                        </a:rPr>
                        <a:t>2024 год</a:t>
                      </a:r>
                      <a:endParaRPr lang="ru-RU" sz="1000">
                        <a:effectLst/>
                        <a:latin typeface="Times New Roman"/>
                        <a:ea typeface="Times New Roman"/>
                      </a:endParaRPr>
                    </a:p>
                  </a:txBody>
                  <a:tcPr marL="68580" marR="68580" marT="0" marB="0"/>
                </a:tc>
                <a:tc>
                  <a:txBody>
                    <a:bodyPr/>
                    <a:lstStyle/>
                    <a:p>
                      <a:pPr algn="ctr">
                        <a:spcAft>
                          <a:spcPts val="0"/>
                        </a:spcAft>
                      </a:pPr>
                      <a:r>
                        <a:rPr lang="ru-RU" sz="1400" b="1">
                          <a:effectLst/>
                          <a:latin typeface="Times New Roman"/>
                          <a:ea typeface="Times New Roman"/>
                        </a:rPr>
                        <a:t>2025 год</a:t>
                      </a:r>
                      <a:endParaRPr lang="ru-RU" sz="1000">
                        <a:effectLst/>
                        <a:latin typeface="Times New Roman"/>
                        <a:ea typeface="Times New Roman"/>
                      </a:endParaRPr>
                    </a:p>
                  </a:txBody>
                  <a:tcPr marL="68580" marR="68580" marT="0" marB="0"/>
                </a:tc>
                <a:tc>
                  <a:txBody>
                    <a:bodyPr/>
                    <a:lstStyle/>
                    <a:p>
                      <a:pPr algn="ctr">
                        <a:spcAft>
                          <a:spcPts val="0"/>
                        </a:spcAft>
                      </a:pPr>
                      <a:r>
                        <a:rPr lang="ru-RU" sz="1400" b="1">
                          <a:effectLst/>
                          <a:latin typeface="Times New Roman"/>
                          <a:ea typeface="Times New Roman"/>
                        </a:rPr>
                        <a:t>2026 год</a:t>
                      </a:r>
                      <a:endParaRPr lang="ru-RU" sz="1000">
                        <a:effectLst/>
                        <a:latin typeface="Times New Roman"/>
                        <a:ea typeface="Times New Roman"/>
                      </a:endParaRPr>
                    </a:p>
                  </a:txBody>
                  <a:tcPr marL="68580" marR="68580" marT="0" marB="0"/>
                </a:tc>
              </a:tr>
              <a:tr h="729366">
                <a:tc>
                  <a:txBody>
                    <a:bodyPr/>
                    <a:lstStyle/>
                    <a:p>
                      <a:pPr algn="just">
                        <a:spcAft>
                          <a:spcPts val="0"/>
                        </a:spcAft>
                      </a:pPr>
                      <a:r>
                        <a:rPr lang="ru-RU" sz="1400">
                          <a:effectLst/>
                          <a:latin typeface="Times New Roman"/>
                          <a:ea typeface="Times New Roman"/>
                        </a:rPr>
                        <a:t>Уборка территорий с усовершенствованным покрытием ручным способом в зимний период</a:t>
                      </a:r>
                      <a:endParaRPr lang="ru-RU" sz="1000">
                        <a:effectLst/>
                        <a:latin typeface="Times New Roman"/>
                        <a:ea typeface="Times New Roman"/>
                      </a:endParaRPr>
                    </a:p>
                  </a:txBody>
                  <a:tcPr marL="68580" marR="68580" marT="0" marB="0"/>
                </a:tc>
                <a:tc>
                  <a:txBody>
                    <a:bodyPr/>
                    <a:lstStyle/>
                    <a:p>
                      <a:pPr algn="ctr">
                        <a:spcAft>
                          <a:spcPts val="0"/>
                        </a:spcAft>
                      </a:pPr>
                      <a:r>
                        <a:rPr lang="ru-RU" sz="1400" dirty="0">
                          <a:effectLst/>
                          <a:latin typeface="Times New Roman"/>
                          <a:ea typeface="Times New Roman"/>
                        </a:rPr>
                        <a:t>1 825 388,70</a:t>
                      </a:r>
                      <a:endParaRPr lang="ru-RU" sz="1000" dirty="0">
                        <a:effectLst/>
                        <a:latin typeface="Times New Roman"/>
                        <a:ea typeface="Times New Roman"/>
                      </a:endParaRPr>
                    </a:p>
                  </a:txBody>
                  <a:tcPr marL="68580" marR="68580" marT="0" marB="0" anchor="ctr"/>
                </a:tc>
                <a:tc>
                  <a:txBody>
                    <a:bodyPr/>
                    <a:lstStyle/>
                    <a:p>
                      <a:pPr algn="ctr">
                        <a:spcAft>
                          <a:spcPts val="0"/>
                        </a:spcAft>
                      </a:pPr>
                      <a:r>
                        <a:rPr lang="ru-RU" sz="1400">
                          <a:effectLst/>
                          <a:latin typeface="Times New Roman"/>
                          <a:ea typeface="Times New Roman"/>
                        </a:rPr>
                        <a:t>1 901 322,00</a:t>
                      </a:r>
                      <a:endParaRPr lang="ru-RU" sz="1000">
                        <a:effectLst/>
                        <a:latin typeface="Times New Roman"/>
                        <a:ea typeface="Times New Roman"/>
                      </a:endParaRPr>
                    </a:p>
                  </a:txBody>
                  <a:tcPr marL="68580" marR="68580" marT="0" marB="0" anchor="ctr"/>
                </a:tc>
                <a:tc>
                  <a:txBody>
                    <a:bodyPr/>
                    <a:lstStyle/>
                    <a:p>
                      <a:pPr algn="ctr">
                        <a:spcAft>
                          <a:spcPts val="0"/>
                        </a:spcAft>
                      </a:pPr>
                      <a:r>
                        <a:rPr lang="ru-RU" sz="1400">
                          <a:effectLst/>
                          <a:latin typeface="Times New Roman"/>
                          <a:ea typeface="Times New Roman"/>
                        </a:rPr>
                        <a:t>1 977 195,51</a:t>
                      </a:r>
                      <a:endParaRPr lang="ru-RU" sz="1000">
                        <a:effectLst/>
                        <a:latin typeface="Times New Roman"/>
                        <a:ea typeface="Times New Roman"/>
                      </a:endParaRPr>
                    </a:p>
                  </a:txBody>
                  <a:tcPr marL="68580" marR="68580" marT="0" marB="0" anchor="ctr"/>
                </a:tc>
              </a:tr>
              <a:tr h="729366">
                <a:tc>
                  <a:txBody>
                    <a:bodyPr/>
                    <a:lstStyle/>
                    <a:p>
                      <a:pPr algn="just">
                        <a:spcAft>
                          <a:spcPts val="0"/>
                        </a:spcAft>
                      </a:pPr>
                      <a:r>
                        <a:rPr lang="ru-RU" sz="1400">
                          <a:effectLst/>
                          <a:latin typeface="Times New Roman"/>
                          <a:ea typeface="Times New Roman"/>
                        </a:rPr>
                        <a:t>Уборка территорий с усовершенствованным покрытием ручным способом в летний период</a:t>
                      </a:r>
                      <a:endParaRPr lang="ru-RU" sz="1000">
                        <a:effectLst/>
                        <a:latin typeface="Times New Roman"/>
                        <a:ea typeface="Times New Roman"/>
                      </a:endParaRPr>
                    </a:p>
                  </a:txBody>
                  <a:tcPr marL="68580" marR="68580" marT="0" marB="0"/>
                </a:tc>
                <a:tc>
                  <a:txBody>
                    <a:bodyPr/>
                    <a:lstStyle/>
                    <a:p>
                      <a:pPr algn="ctr">
                        <a:spcAft>
                          <a:spcPts val="0"/>
                        </a:spcAft>
                      </a:pPr>
                      <a:r>
                        <a:rPr lang="ru-RU" sz="1400">
                          <a:effectLst/>
                          <a:latin typeface="Times New Roman"/>
                          <a:ea typeface="Times New Roman"/>
                        </a:rPr>
                        <a:t>542 654,04</a:t>
                      </a:r>
                      <a:endParaRPr lang="ru-RU" sz="1000">
                        <a:effectLst/>
                        <a:latin typeface="Times New Roman"/>
                        <a:ea typeface="Times New Roman"/>
                      </a:endParaRPr>
                    </a:p>
                  </a:txBody>
                  <a:tcPr marL="68580" marR="68580" marT="0" marB="0" anchor="ctr"/>
                </a:tc>
                <a:tc>
                  <a:txBody>
                    <a:bodyPr/>
                    <a:lstStyle/>
                    <a:p>
                      <a:pPr algn="ctr">
                        <a:spcAft>
                          <a:spcPts val="0"/>
                        </a:spcAft>
                      </a:pPr>
                      <a:r>
                        <a:rPr lang="ru-RU" sz="1400">
                          <a:effectLst/>
                          <a:latin typeface="Times New Roman"/>
                          <a:ea typeface="Times New Roman"/>
                        </a:rPr>
                        <a:t>565 194,87</a:t>
                      </a:r>
                      <a:endParaRPr lang="ru-RU" sz="1000">
                        <a:effectLst/>
                        <a:latin typeface="Times New Roman"/>
                        <a:ea typeface="Times New Roman"/>
                      </a:endParaRPr>
                    </a:p>
                  </a:txBody>
                  <a:tcPr marL="68580" marR="68580" marT="0" marB="0" anchor="ctr"/>
                </a:tc>
                <a:tc>
                  <a:txBody>
                    <a:bodyPr/>
                    <a:lstStyle/>
                    <a:p>
                      <a:pPr algn="ctr">
                        <a:spcAft>
                          <a:spcPts val="0"/>
                        </a:spcAft>
                      </a:pPr>
                      <a:r>
                        <a:rPr lang="ru-RU" sz="1400">
                          <a:effectLst/>
                          <a:latin typeface="Times New Roman"/>
                          <a:ea typeface="Times New Roman"/>
                        </a:rPr>
                        <a:t>587 795,49</a:t>
                      </a:r>
                      <a:endParaRPr lang="ru-RU" sz="1000">
                        <a:effectLst/>
                        <a:latin typeface="Times New Roman"/>
                        <a:ea typeface="Times New Roman"/>
                      </a:endParaRPr>
                    </a:p>
                  </a:txBody>
                  <a:tcPr marL="68580" marR="68580" marT="0" marB="0" anchor="ctr"/>
                </a:tc>
              </a:tr>
              <a:tr h="625171">
                <a:tc>
                  <a:txBody>
                    <a:bodyPr/>
                    <a:lstStyle/>
                    <a:p>
                      <a:pPr algn="just">
                        <a:spcAft>
                          <a:spcPts val="0"/>
                        </a:spcAft>
                      </a:pPr>
                      <a:r>
                        <a:rPr lang="ru-RU" sz="1400">
                          <a:effectLst/>
                          <a:latin typeface="Times New Roman"/>
                          <a:ea typeface="Times New Roman"/>
                        </a:rPr>
                        <a:t>Уборка территорий с неусовершенствованным покрытием в зимний период</a:t>
                      </a:r>
                      <a:endParaRPr lang="ru-RU" sz="1000">
                        <a:effectLst/>
                        <a:latin typeface="Times New Roman"/>
                        <a:ea typeface="Times New Roman"/>
                      </a:endParaRPr>
                    </a:p>
                  </a:txBody>
                  <a:tcPr marL="68580" marR="68580" marT="0" marB="0"/>
                </a:tc>
                <a:tc>
                  <a:txBody>
                    <a:bodyPr/>
                    <a:lstStyle/>
                    <a:p>
                      <a:pPr algn="ctr">
                        <a:spcAft>
                          <a:spcPts val="0"/>
                        </a:spcAft>
                      </a:pPr>
                      <a:r>
                        <a:rPr lang="ru-RU" sz="1400">
                          <a:effectLst/>
                          <a:latin typeface="Times New Roman"/>
                          <a:ea typeface="Times New Roman"/>
                        </a:rPr>
                        <a:t>1 247 807,28</a:t>
                      </a:r>
                      <a:endParaRPr lang="ru-RU" sz="1000">
                        <a:effectLst/>
                        <a:latin typeface="Times New Roman"/>
                        <a:ea typeface="Times New Roman"/>
                      </a:endParaRPr>
                    </a:p>
                  </a:txBody>
                  <a:tcPr marL="68580" marR="68580" marT="0" marB="0" anchor="ctr"/>
                </a:tc>
                <a:tc>
                  <a:txBody>
                    <a:bodyPr/>
                    <a:lstStyle/>
                    <a:p>
                      <a:pPr algn="ctr">
                        <a:spcAft>
                          <a:spcPts val="0"/>
                        </a:spcAft>
                      </a:pPr>
                      <a:r>
                        <a:rPr lang="ru-RU" sz="1400">
                          <a:effectLst/>
                          <a:latin typeface="Times New Roman"/>
                          <a:ea typeface="Times New Roman"/>
                        </a:rPr>
                        <a:t>1 299 709,55</a:t>
                      </a:r>
                      <a:endParaRPr lang="ru-RU" sz="1000">
                        <a:effectLst/>
                        <a:latin typeface="Times New Roman"/>
                        <a:ea typeface="Times New Roman"/>
                      </a:endParaRPr>
                    </a:p>
                  </a:txBody>
                  <a:tcPr marL="68580" marR="68580" marT="0" marB="0" anchor="ctr"/>
                </a:tc>
                <a:tc>
                  <a:txBody>
                    <a:bodyPr/>
                    <a:lstStyle/>
                    <a:p>
                      <a:pPr algn="ctr">
                        <a:spcAft>
                          <a:spcPts val="0"/>
                        </a:spcAft>
                      </a:pPr>
                      <a:r>
                        <a:rPr lang="ru-RU" sz="1400">
                          <a:effectLst/>
                          <a:latin typeface="Times New Roman"/>
                          <a:ea typeface="Times New Roman"/>
                        </a:rPr>
                        <a:t>1 351 532,10</a:t>
                      </a:r>
                      <a:endParaRPr lang="ru-RU" sz="1000">
                        <a:effectLst/>
                        <a:latin typeface="Times New Roman"/>
                        <a:ea typeface="Times New Roman"/>
                      </a:endParaRPr>
                    </a:p>
                  </a:txBody>
                  <a:tcPr marL="68580" marR="68580" marT="0" marB="0" anchor="ctr"/>
                </a:tc>
              </a:tr>
              <a:tr h="625171">
                <a:tc>
                  <a:txBody>
                    <a:bodyPr/>
                    <a:lstStyle/>
                    <a:p>
                      <a:pPr algn="just">
                        <a:spcAft>
                          <a:spcPts val="0"/>
                        </a:spcAft>
                      </a:pPr>
                      <a:r>
                        <a:rPr lang="ru-RU" sz="1400">
                          <a:effectLst/>
                          <a:latin typeface="Times New Roman"/>
                          <a:ea typeface="Times New Roman"/>
                        </a:rPr>
                        <a:t>Уборка территорий с неусовершенствованным покрытием в летний период</a:t>
                      </a:r>
                      <a:endParaRPr lang="ru-RU" sz="1000">
                        <a:effectLst/>
                        <a:latin typeface="Times New Roman"/>
                        <a:ea typeface="Times New Roman"/>
                      </a:endParaRPr>
                    </a:p>
                  </a:txBody>
                  <a:tcPr marL="68580" marR="68580" marT="0" marB="0"/>
                </a:tc>
                <a:tc>
                  <a:txBody>
                    <a:bodyPr/>
                    <a:lstStyle/>
                    <a:p>
                      <a:pPr algn="ctr">
                        <a:spcAft>
                          <a:spcPts val="0"/>
                        </a:spcAft>
                      </a:pPr>
                      <a:r>
                        <a:rPr lang="ru-RU" sz="1400">
                          <a:effectLst/>
                          <a:latin typeface="Times New Roman"/>
                          <a:ea typeface="Times New Roman"/>
                        </a:rPr>
                        <a:t>390 423,12</a:t>
                      </a:r>
                      <a:endParaRPr lang="ru-RU" sz="1000">
                        <a:effectLst/>
                        <a:latin typeface="Times New Roman"/>
                        <a:ea typeface="Times New Roman"/>
                      </a:endParaRPr>
                    </a:p>
                  </a:txBody>
                  <a:tcPr marL="68580" marR="68580" marT="0" marB="0" anchor="ctr"/>
                </a:tc>
                <a:tc>
                  <a:txBody>
                    <a:bodyPr/>
                    <a:lstStyle/>
                    <a:p>
                      <a:pPr algn="ctr">
                        <a:spcAft>
                          <a:spcPts val="0"/>
                        </a:spcAft>
                      </a:pPr>
                      <a:r>
                        <a:rPr lang="ru-RU" sz="1400">
                          <a:effectLst/>
                          <a:latin typeface="Times New Roman"/>
                          <a:ea typeface="Times New Roman"/>
                        </a:rPr>
                        <a:t>406 687,43</a:t>
                      </a:r>
                      <a:endParaRPr lang="ru-RU" sz="1000">
                        <a:effectLst/>
                        <a:latin typeface="Times New Roman"/>
                        <a:ea typeface="Times New Roman"/>
                      </a:endParaRPr>
                    </a:p>
                  </a:txBody>
                  <a:tcPr marL="68580" marR="68580" marT="0" marB="0" anchor="ctr"/>
                </a:tc>
                <a:tc>
                  <a:txBody>
                    <a:bodyPr/>
                    <a:lstStyle/>
                    <a:p>
                      <a:pPr algn="ctr">
                        <a:spcAft>
                          <a:spcPts val="0"/>
                        </a:spcAft>
                      </a:pPr>
                      <a:r>
                        <a:rPr lang="ru-RU" sz="1400">
                          <a:effectLst/>
                          <a:latin typeface="Times New Roman"/>
                          <a:ea typeface="Times New Roman"/>
                        </a:rPr>
                        <a:t>422 872,01</a:t>
                      </a:r>
                      <a:endParaRPr lang="ru-RU" sz="1000">
                        <a:effectLst/>
                        <a:latin typeface="Times New Roman"/>
                        <a:ea typeface="Times New Roman"/>
                      </a:endParaRPr>
                    </a:p>
                  </a:txBody>
                  <a:tcPr marL="68580" marR="68580" marT="0" marB="0" anchor="ctr"/>
                </a:tc>
              </a:tr>
              <a:tr h="337678">
                <a:tc>
                  <a:txBody>
                    <a:bodyPr/>
                    <a:lstStyle/>
                    <a:p>
                      <a:pPr algn="just">
                        <a:spcAft>
                          <a:spcPts val="0"/>
                        </a:spcAft>
                      </a:pPr>
                      <a:r>
                        <a:rPr lang="ru-RU" sz="1400">
                          <a:effectLst/>
                          <a:latin typeface="Times New Roman"/>
                          <a:ea typeface="Times New Roman"/>
                        </a:rPr>
                        <a:t>Уборка газонов в зимний период</a:t>
                      </a:r>
                      <a:endParaRPr lang="ru-RU" sz="1000">
                        <a:effectLst/>
                        <a:latin typeface="Times New Roman"/>
                        <a:ea typeface="Times New Roman"/>
                      </a:endParaRPr>
                    </a:p>
                  </a:txBody>
                  <a:tcPr marL="68580" marR="68580" marT="0" marB="0"/>
                </a:tc>
                <a:tc>
                  <a:txBody>
                    <a:bodyPr/>
                    <a:lstStyle/>
                    <a:p>
                      <a:pPr algn="ctr">
                        <a:spcAft>
                          <a:spcPts val="0"/>
                        </a:spcAft>
                      </a:pPr>
                      <a:r>
                        <a:rPr lang="ru-RU" sz="1400">
                          <a:effectLst/>
                          <a:latin typeface="Times New Roman"/>
                          <a:ea typeface="Times New Roman"/>
                        </a:rPr>
                        <a:t>123 250,72</a:t>
                      </a:r>
                      <a:endParaRPr lang="ru-RU" sz="1000">
                        <a:effectLst/>
                        <a:latin typeface="Times New Roman"/>
                        <a:ea typeface="Times New Roman"/>
                      </a:endParaRPr>
                    </a:p>
                  </a:txBody>
                  <a:tcPr marL="68580" marR="68580" marT="0" marB="0" anchor="ctr"/>
                </a:tc>
                <a:tc>
                  <a:txBody>
                    <a:bodyPr/>
                    <a:lstStyle/>
                    <a:p>
                      <a:pPr algn="ctr">
                        <a:spcAft>
                          <a:spcPts val="0"/>
                        </a:spcAft>
                      </a:pPr>
                      <a:r>
                        <a:rPr lang="ru-RU" sz="1400">
                          <a:effectLst/>
                          <a:latin typeface="Times New Roman"/>
                          <a:ea typeface="Times New Roman"/>
                        </a:rPr>
                        <a:t>128 315,82</a:t>
                      </a:r>
                      <a:endParaRPr lang="ru-RU" sz="1000">
                        <a:effectLst/>
                        <a:latin typeface="Times New Roman"/>
                        <a:ea typeface="Times New Roman"/>
                      </a:endParaRPr>
                    </a:p>
                  </a:txBody>
                  <a:tcPr marL="68580" marR="68580" marT="0" marB="0" anchor="ctr"/>
                </a:tc>
                <a:tc>
                  <a:txBody>
                    <a:bodyPr/>
                    <a:lstStyle/>
                    <a:p>
                      <a:pPr algn="ctr">
                        <a:spcAft>
                          <a:spcPts val="0"/>
                        </a:spcAft>
                      </a:pPr>
                      <a:r>
                        <a:rPr lang="ru-RU" sz="1400">
                          <a:effectLst/>
                          <a:latin typeface="Times New Roman"/>
                          <a:ea typeface="Times New Roman"/>
                        </a:rPr>
                        <a:t>133 380,91</a:t>
                      </a:r>
                      <a:endParaRPr lang="ru-RU" sz="1000">
                        <a:effectLst/>
                        <a:latin typeface="Times New Roman"/>
                        <a:ea typeface="Times New Roman"/>
                      </a:endParaRPr>
                    </a:p>
                  </a:txBody>
                  <a:tcPr marL="68580" marR="68580" marT="0" marB="0" anchor="ctr"/>
                </a:tc>
              </a:tr>
              <a:tr h="360423">
                <a:tc>
                  <a:txBody>
                    <a:bodyPr/>
                    <a:lstStyle/>
                    <a:p>
                      <a:pPr algn="just">
                        <a:spcAft>
                          <a:spcPts val="0"/>
                        </a:spcAft>
                      </a:pPr>
                      <a:r>
                        <a:rPr lang="ru-RU" sz="1400">
                          <a:effectLst/>
                          <a:latin typeface="Times New Roman"/>
                          <a:ea typeface="Times New Roman"/>
                        </a:rPr>
                        <a:t>Уборка газонов в летний период</a:t>
                      </a:r>
                      <a:endParaRPr lang="ru-RU" sz="1000">
                        <a:effectLst/>
                        <a:latin typeface="Times New Roman"/>
                        <a:ea typeface="Times New Roman"/>
                      </a:endParaRPr>
                    </a:p>
                  </a:txBody>
                  <a:tcPr marL="68580" marR="68580" marT="0" marB="0"/>
                </a:tc>
                <a:tc>
                  <a:txBody>
                    <a:bodyPr/>
                    <a:lstStyle/>
                    <a:p>
                      <a:pPr algn="ctr">
                        <a:spcAft>
                          <a:spcPts val="0"/>
                        </a:spcAft>
                      </a:pPr>
                      <a:r>
                        <a:rPr lang="ru-RU" sz="1400">
                          <a:effectLst/>
                          <a:latin typeface="Times New Roman"/>
                          <a:ea typeface="Times New Roman"/>
                        </a:rPr>
                        <a:t>2 355 270,57</a:t>
                      </a:r>
                      <a:endParaRPr lang="ru-RU" sz="1000">
                        <a:effectLst/>
                        <a:latin typeface="Times New Roman"/>
                        <a:ea typeface="Times New Roman"/>
                      </a:endParaRPr>
                    </a:p>
                  </a:txBody>
                  <a:tcPr marL="68580" marR="68580" marT="0" marB="0" anchor="ctr"/>
                </a:tc>
                <a:tc>
                  <a:txBody>
                    <a:bodyPr/>
                    <a:lstStyle/>
                    <a:p>
                      <a:pPr algn="ctr">
                        <a:spcAft>
                          <a:spcPts val="0"/>
                        </a:spcAft>
                      </a:pPr>
                      <a:r>
                        <a:rPr lang="ru-RU" sz="1400">
                          <a:effectLst/>
                          <a:latin typeface="Times New Roman"/>
                          <a:ea typeface="Times New Roman"/>
                        </a:rPr>
                        <a:t>2 453 195,80</a:t>
                      </a:r>
                      <a:endParaRPr lang="ru-RU" sz="1000">
                        <a:effectLst/>
                        <a:latin typeface="Times New Roman"/>
                        <a:ea typeface="Times New Roman"/>
                      </a:endParaRPr>
                    </a:p>
                  </a:txBody>
                  <a:tcPr marL="68580" marR="68580" marT="0" marB="0" anchor="ctr"/>
                </a:tc>
                <a:tc>
                  <a:txBody>
                    <a:bodyPr/>
                    <a:lstStyle/>
                    <a:p>
                      <a:pPr algn="ctr">
                        <a:spcAft>
                          <a:spcPts val="0"/>
                        </a:spcAft>
                      </a:pPr>
                      <a:r>
                        <a:rPr lang="ru-RU" sz="1400">
                          <a:effectLst/>
                          <a:latin typeface="Times New Roman"/>
                          <a:ea typeface="Times New Roman"/>
                        </a:rPr>
                        <a:t>2 551 121,03</a:t>
                      </a:r>
                      <a:endParaRPr lang="ru-RU" sz="1000">
                        <a:effectLst/>
                        <a:latin typeface="Times New Roman"/>
                        <a:ea typeface="Times New Roman"/>
                      </a:endParaRPr>
                    </a:p>
                  </a:txBody>
                  <a:tcPr marL="68580" marR="68580" marT="0" marB="0" anchor="ctr"/>
                </a:tc>
              </a:tr>
              <a:tr h="574315">
                <a:tc>
                  <a:txBody>
                    <a:bodyPr/>
                    <a:lstStyle/>
                    <a:p>
                      <a:pPr algn="just">
                        <a:spcAft>
                          <a:spcPts val="0"/>
                        </a:spcAft>
                      </a:pPr>
                      <a:r>
                        <a:rPr lang="ru-RU" sz="1400" b="1">
                          <a:effectLst/>
                          <a:latin typeface="Times New Roman"/>
                          <a:ea typeface="Times New Roman"/>
                        </a:rPr>
                        <a:t>Всего</a:t>
                      </a:r>
                      <a:endParaRPr lang="ru-RU" sz="1000">
                        <a:effectLst/>
                        <a:latin typeface="Times New Roman"/>
                        <a:ea typeface="Times New Roman"/>
                      </a:endParaRPr>
                    </a:p>
                  </a:txBody>
                  <a:tcPr marL="68580" marR="68580" marT="0" marB="0"/>
                </a:tc>
                <a:tc>
                  <a:txBody>
                    <a:bodyPr/>
                    <a:lstStyle/>
                    <a:p>
                      <a:pPr algn="ctr">
                        <a:spcAft>
                          <a:spcPts val="0"/>
                        </a:spcAft>
                      </a:pPr>
                      <a:r>
                        <a:rPr lang="ru-RU" sz="1400" b="1">
                          <a:effectLst/>
                          <a:latin typeface="Times New Roman"/>
                          <a:ea typeface="Times New Roman"/>
                        </a:rPr>
                        <a:t>6 484 794,43</a:t>
                      </a:r>
                      <a:endParaRPr lang="ru-RU" sz="1000">
                        <a:effectLst/>
                        <a:latin typeface="Times New Roman"/>
                        <a:ea typeface="Times New Roman"/>
                      </a:endParaRPr>
                    </a:p>
                  </a:txBody>
                  <a:tcPr marL="68580" marR="68580" marT="0" marB="0" anchor="ctr"/>
                </a:tc>
                <a:tc>
                  <a:txBody>
                    <a:bodyPr/>
                    <a:lstStyle/>
                    <a:p>
                      <a:pPr algn="ctr">
                        <a:spcAft>
                          <a:spcPts val="0"/>
                        </a:spcAft>
                      </a:pPr>
                      <a:r>
                        <a:rPr lang="ru-RU" sz="1400" b="1">
                          <a:effectLst/>
                          <a:latin typeface="Times New Roman"/>
                          <a:ea typeface="Times New Roman"/>
                        </a:rPr>
                        <a:t>6 754 425,47</a:t>
                      </a:r>
                      <a:endParaRPr lang="ru-RU" sz="1000">
                        <a:effectLst/>
                        <a:latin typeface="Times New Roman"/>
                        <a:ea typeface="Times New Roman"/>
                      </a:endParaRPr>
                    </a:p>
                  </a:txBody>
                  <a:tcPr marL="68580" marR="68580" marT="0" marB="0" anchor="ctr"/>
                </a:tc>
                <a:tc>
                  <a:txBody>
                    <a:bodyPr/>
                    <a:lstStyle/>
                    <a:p>
                      <a:pPr algn="ctr">
                        <a:spcAft>
                          <a:spcPts val="0"/>
                        </a:spcAft>
                      </a:pPr>
                      <a:r>
                        <a:rPr lang="ru-RU" sz="1400" b="1" dirty="0">
                          <a:effectLst/>
                          <a:latin typeface="Times New Roman"/>
                          <a:ea typeface="Times New Roman"/>
                        </a:rPr>
                        <a:t>7 023 897,05</a:t>
                      </a:r>
                      <a:endParaRPr lang="ru-RU" sz="1000" dirty="0">
                        <a:effectLst/>
                        <a:latin typeface="Times New Roman"/>
                        <a:ea typeface="Times New Roman"/>
                      </a:endParaRPr>
                    </a:p>
                  </a:txBody>
                  <a:tcPr marL="68580" marR="68580" marT="0" marB="0" anchor="ctr"/>
                </a:tc>
              </a:tr>
            </a:tbl>
          </a:graphicData>
        </a:graphic>
      </p:graphicFrame>
      <p:sp>
        <p:nvSpPr>
          <p:cNvPr id="4" name="Rectangle 1"/>
          <p:cNvSpPr>
            <a:spLocks noChangeArrowheads="1"/>
          </p:cNvSpPr>
          <p:nvPr/>
        </p:nvSpPr>
        <p:spPr bwMode="auto">
          <a:xfrm>
            <a:off x="165368" y="2283895"/>
            <a:ext cx="5965367" cy="1015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4" tIns="45713" rIns="91424" bIns="45713" numCol="1" anchor="ctr" anchorCtr="0" compatLnSpc="1">
            <a:prstTxWarp prst="textNoShape">
              <a:avLst/>
            </a:prstTxWarp>
            <a:spAutoFit/>
          </a:bodyPr>
          <a:lstStyle/>
          <a:p>
            <a:pPr fontAlgn="base">
              <a:spcBef>
                <a:spcPct val="0"/>
              </a:spcBef>
              <a:spcAft>
                <a:spcPct val="0"/>
              </a:spcAft>
            </a:pPr>
            <a:r>
              <a:rPr lang="ru-RU" altLang="ru-RU" sz="2000" dirty="0">
                <a:solidFill>
                  <a:srgbClr val="002060"/>
                </a:solidFill>
              </a:rPr>
              <a:t>Усовершенствованное покрытие – </a:t>
            </a:r>
            <a:r>
              <a:rPr lang="ru-RU" altLang="ru-RU" sz="2000" dirty="0" smtClean="0">
                <a:solidFill>
                  <a:srgbClr val="002060"/>
                </a:solidFill>
              </a:rPr>
              <a:t>5979 </a:t>
            </a:r>
            <a:r>
              <a:rPr lang="ru-RU" altLang="ru-RU" sz="2000" dirty="0">
                <a:solidFill>
                  <a:srgbClr val="002060"/>
                </a:solidFill>
              </a:rPr>
              <a:t>кв. м</a:t>
            </a:r>
          </a:p>
          <a:p>
            <a:pPr fontAlgn="base">
              <a:spcBef>
                <a:spcPct val="0"/>
              </a:spcBef>
              <a:spcAft>
                <a:spcPct val="0"/>
              </a:spcAft>
            </a:pPr>
            <a:r>
              <a:rPr lang="ru-RU" altLang="ru-RU" sz="2000" dirty="0">
                <a:solidFill>
                  <a:srgbClr val="002060"/>
                </a:solidFill>
              </a:rPr>
              <a:t>Неусовершенствованное покрытие – </a:t>
            </a:r>
            <a:r>
              <a:rPr lang="ru-RU" altLang="ru-RU" sz="2000" dirty="0" smtClean="0">
                <a:solidFill>
                  <a:srgbClr val="002060"/>
                </a:solidFill>
              </a:rPr>
              <a:t>7972,7 </a:t>
            </a:r>
            <a:r>
              <a:rPr lang="ru-RU" altLang="ru-RU" sz="2000" dirty="0">
                <a:solidFill>
                  <a:srgbClr val="002060"/>
                </a:solidFill>
              </a:rPr>
              <a:t>кв. м</a:t>
            </a:r>
          </a:p>
          <a:p>
            <a:pPr fontAlgn="base">
              <a:spcBef>
                <a:spcPct val="0"/>
              </a:spcBef>
              <a:spcAft>
                <a:spcPct val="0"/>
              </a:spcAft>
            </a:pPr>
            <a:r>
              <a:rPr lang="ru-RU" altLang="ru-RU" sz="2000" dirty="0">
                <a:solidFill>
                  <a:srgbClr val="002060"/>
                </a:solidFill>
              </a:rPr>
              <a:t>Растительность – </a:t>
            </a:r>
            <a:r>
              <a:rPr lang="ru-RU" altLang="ru-RU" sz="2000" dirty="0" smtClean="0">
                <a:solidFill>
                  <a:srgbClr val="002060"/>
                </a:solidFill>
              </a:rPr>
              <a:t>84418,3 </a:t>
            </a:r>
            <a:r>
              <a:rPr lang="ru-RU" altLang="ru-RU" sz="2000" dirty="0">
                <a:solidFill>
                  <a:srgbClr val="002060"/>
                </a:solidFill>
              </a:rPr>
              <a:t>кв. м</a:t>
            </a:r>
          </a:p>
        </p:txBody>
      </p:sp>
      <p:sp>
        <p:nvSpPr>
          <p:cNvPr id="5" name="Прямоугольник 4"/>
          <p:cNvSpPr/>
          <p:nvPr/>
        </p:nvSpPr>
        <p:spPr>
          <a:xfrm>
            <a:off x="0" y="0"/>
            <a:ext cx="12192000" cy="923330"/>
          </a:xfrm>
          <a:prstGeom prst="rect">
            <a:avLst/>
          </a:prstGeom>
        </p:spPr>
        <p:txBody>
          <a:bodyPr wrap="square">
            <a:spAutoFit/>
          </a:bodyPr>
          <a:lstStyle/>
          <a:p>
            <a:pPr algn="ctr"/>
            <a:r>
              <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Содержание, в том числе уборка, территорий зеленых насаждений общего пользования местного значения</a:t>
            </a:r>
          </a:p>
          <a:p>
            <a:pPr algn="ctr"/>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088" y="720725"/>
            <a:ext cx="5093421" cy="2865049"/>
          </a:xfrm>
          <a:prstGeom prst="rect">
            <a:avLst/>
          </a:prstGeom>
        </p:spPr>
      </p:pic>
    </p:spTree>
    <p:extLst>
      <p:ext uri="{BB962C8B-B14F-4D97-AF65-F5344CB8AC3E}">
        <p14:creationId xmlns:p14="http://schemas.microsoft.com/office/powerpoint/2010/main" val="2868272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79032" y="451944"/>
            <a:ext cx="9397488" cy="405384"/>
          </a:xfrm>
          <a:prstGeom prst="rect">
            <a:avLst/>
          </a:prstGeom>
          <a:noFill/>
        </p:spPr>
        <p:txBody>
          <a:bodyPr wrap="none" lIns="0" tIns="0" rIns="0" bIns="0">
            <a:noAutofit/>
          </a:bodyPr>
          <a:lstStyle/>
          <a:p>
            <a:pPr algn="ctr"/>
            <a:r>
              <a:rPr lang="ru" sz="2700" b="1" i="1" dirty="0">
                <a:solidFill>
                  <a:srgbClr val="002060"/>
                </a:solidFill>
                <a:latin typeface="Times New Roman"/>
              </a:rPr>
              <a:t>Основные характеристики муниципального образования</a:t>
            </a:r>
          </a:p>
        </p:txBody>
      </p:sp>
      <p:sp>
        <p:nvSpPr>
          <p:cNvPr id="4" name="Скругленный прямоугольник 3"/>
          <p:cNvSpPr/>
          <p:nvPr/>
        </p:nvSpPr>
        <p:spPr>
          <a:xfrm>
            <a:off x="407368" y="1845469"/>
            <a:ext cx="5760640" cy="1440160"/>
          </a:xfrm>
          <a:prstGeom prst="roundRect">
            <a:avLst/>
          </a:prstGeom>
          <a:noFill/>
        </p:spPr>
        <p:txBody>
          <a:bodyPr lIns="0" tIns="0" rIns="0" bIns="0" anchor="ctr">
            <a:noAutofit/>
          </a:bodyPr>
          <a:lstStyle/>
          <a:p>
            <a:pPr>
              <a:lnSpc>
                <a:spcPct val="86000"/>
              </a:lnSpc>
            </a:pPr>
            <a:r>
              <a:rPr lang="ru-RU" sz="1600" dirty="0">
                <a:solidFill>
                  <a:srgbClr val="002060"/>
                </a:solidFill>
                <a:effectLst>
                  <a:outerShdw blurRad="60007" dist="200025" dir="15000000" sy="30000" kx="-1800000" algn="bl" rotWithShape="0">
                    <a:prstClr val="black">
                      <a:alpha val="32000"/>
                    </a:prstClr>
                  </a:outerShdw>
                </a:effectLst>
              </a:rPr>
              <a:t>Расположено в юго-восточной части Фрунзенского района. Граница проходит: от Южного шоссе на юго-восток по западной стороне полосы отвода Московского направления железной дороги до южной стороны полосы отвода Южного железнодорожного полукольца, далее на юго-запад по южной стороне полосы отвода Южного железнодорожного полукольца до продолжения Бухарестской улицы, далее на север по продолжению оси Бухарестской улицы, по оси Бухарестской улицы до Южного шоссе, далее по оси Южного шоссе до западной стороны полосы отвода Московского направления железной дороги</a:t>
            </a:r>
            <a:endParaRPr lang="ru" sz="1600" dirty="0">
              <a:solidFill>
                <a:srgbClr val="002060"/>
              </a:solidFill>
              <a:effectLst>
                <a:outerShdw blurRad="60007" dist="200025" dir="15000000" sy="30000" kx="-1800000" algn="bl" rotWithShape="0">
                  <a:prstClr val="black">
                    <a:alpha val="32000"/>
                  </a:prstClr>
                </a:outerShdw>
              </a:effectLst>
              <a:latin typeface="Times New Roman"/>
            </a:endParaRPr>
          </a:p>
        </p:txBody>
      </p:sp>
      <p:sp>
        <p:nvSpPr>
          <p:cNvPr id="5" name="Прямоугольник 4"/>
          <p:cNvSpPr/>
          <p:nvPr/>
        </p:nvSpPr>
        <p:spPr>
          <a:xfrm>
            <a:off x="2207568" y="4344789"/>
            <a:ext cx="3060340" cy="762000"/>
          </a:xfrm>
          <a:prstGeom prst="rect">
            <a:avLst/>
          </a:prstGeom>
          <a:noFill/>
        </p:spPr>
        <p:txBody>
          <a:bodyPr lIns="0" tIns="0" rIns="0" bIns="0">
            <a:noAutofit/>
          </a:bodyPr>
          <a:lstStyle/>
          <a:p>
            <a:pPr algn="r">
              <a:lnSpc>
                <a:spcPct val="86000"/>
              </a:lnSpc>
              <a:spcAft>
                <a:spcPts val="560"/>
              </a:spcAft>
            </a:pPr>
            <a:r>
              <a:rPr lang="ru" sz="2400" dirty="0">
                <a:solidFill>
                  <a:srgbClr val="002060"/>
                </a:solidFill>
                <a:effectLst>
                  <a:outerShdw blurRad="60007" dist="200025" dir="15000000" sy="30000" kx="-1800000" algn="bl" rotWithShape="0">
                    <a:prstClr val="black">
                      <a:alpha val="32000"/>
                    </a:prstClr>
                  </a:outerShdw>
                </a:effectLst>
                <a:latin typeface="Times New Roman"/>
              </a:rPr>
              <a:t>Площадь территории 407 гектаров</a:t>
            </a:r>
          </a:p>
        </p:txBody>
      </p:sp>
      <p:sp>
        <p:nvSpPr>
          <p:cNvPr id="6" name="Прямоугольник 5"/>
          <p:cNvSpPr/>
          <p:nvPr/>
        </p:nvSpPr>
        <p:spPr>
          <a:xfrm>
            <a:off x="271194" y="6381973"/>
            <a:ext cx="3088502" cy="697992"/>
          </a:xfrm>
          <a:prstGeom prst="rect">
            <a:avLst/>
          </a:prstGeom>
          <a:noFill/>
        </p:spPr>
        <p:txBody>
          <a:bodyPr lIns="0" tIns="0" rIns="0" bIns="0">
            <a:noAutofit/>
          </a:bodyPr>
          <a:lstStyle/>
          <a:p>
            <a:pPr>
              <a:lnSpc>
                <a:spcPct val="86000"/>
              </a:lnSpc>
              <a:spcAft>
                <a:spcPts val="560"/>
              </a:spcAft>
            </a:pPr>
            <a:r>
              <a:rPr lang="ru" sz="2400" dirty="0">
                <a:solidFill>
                  <a:srgbClr val="002060"/>
                </a:solidFill>
                <a:effectLst>
                  <a:outerShdw blurRad="60007" dist="200025" dir="15000000" sy="30000" kx="-1800000" algn="bl" rotWithShape="0">
                    <a:prstClr val="black">
                      <a:alpha val="32000"/>
                    </a:prstClr>
                  </a:outerShdw>
                </a:effectLst>
                <a:latin typeface="Times New Roman"/>
              </a:rPr>
              <a:t>Численность населения</a:t>
            </a:r>
          </a:p>
          <a:p>
            <a:pPr>
              <a:lnSpc>
                <a:spcPct val="86000"/>
              </a:lnSpc>
              <a:spcAft>
                <a:spcPts val="560"/>
              </a:spcAft>
            </a:pPr>
            <a:r>
              <a:rPr lang="ru" sz="2400" dirty="0" smtClean="0">
                <a:solidFill>
                  <a:srgbClr val="002060"/>
                </a:solidFill>
                <a:effectLst>
                  <a:outerShdw blurRad="60007" dist="200025" dir="15000000" sy="30000" kx="-1800000" algn="bl" rotWithShape="0">
                    <a:prstClr val="black">
                      <a:alpha val="32000"/>
                    </a:prstClr>
                  </a:outerShdw>
                </a:effectLst>
                <a:latin typeface="Times New Roman"/>
              </a:rPr>
              <a:t>62 309 человека</a:t>
            </a:r>
            <a:endParaRPr lang="ru" sz="2400" dirty="0">
              <a:solidFill>
                <a:srgbClr val="002060"/>
              </a:solidFill>
              <a:effectLst>
                <a:outerShdw blurRad="60007" dist="200025" dir="15000000" sy="30000" kx="-1800000" algn="bl" rotWithShape="0">
                  <a:prstClr val="black">
                    <a:alpha val="32000"/>
                  </a:prstClr>
                </a:outerShdw>
              </a:effectLst>
              <a:latin typeface="Times New Roman"/>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447"/>
          <a:stretch/>
        </p:blipFill>
        <p:spPr bwMode="auto">
          <a:xfrm>
            <a:off x="6168008" y="1186707"/>
            <a:ext cx="5715000" cy="570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213621"/>
            <a:ext cx="12192000" cy="2094462"/>
          </a:xfrm>
          <a:prstGeom prst="rect">
            <a:avLst/>
          </a:prstGeom>
          <a:noFill/>
        </p:spPr>
        <p:txBody>
          <a:bodyPr lIns="0" tIns="0" rIns="0" bIns="0" anchor="ctr">
            <a:noAutofit/>
          </a:bodyPr>
          <a:lstStyle/>
          <a:p>
            <a:pPr algn="ctr">
              <a:lnSpc>
                <a:spcPct val="93000"/>
              </a:lnSpc>
            </a:pPr>
            <a:r>
              <a:rPr lang="ru" sz="8500" i="1" dirty="0">
                <a:solidFill>
                  <a:srgbClr val="254061"/>
                </a:solidFill>
                <a:latin typeface="Times New Roman"/>
              </a:rPr>
              <a:t>Спасибо </a:t>
            </a:r>
            <a:r>
              <a:rPr lang="ru" sz="8500" i="1" dirty="0" smtClean="0">
                <a:solidFill>
                  <a:srgbClr val="254061"/>
                </a:solidFill>
                <a:latin typeface="Times New Roman"/>
              </a:rPr>
              <a:t>за внимание!</a:t>
            </a:r>
            <a:endParaRPr lang="ru" sz="8500" i="1" dirty="0">
              <a:solidFill>
                <a:srgbClr val="254061"/>
              </a:solidFill>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6928" y="457200"/>
            <a:ext cx="10229088" cy="405384"/>
          </a:xfrm>
          <a:prstGeom prst="rect">
            <a:avLst/>
          </a:prstGeom>
          <a:noFill/>
        </p:spPr>
        <p:txBody>
          <a:bodyPr wrap="none" lIns="0" tIns="0" rIns="0" bIns="0">
            <a:noAutofit/>
          </a:bodyPr>
          <a:lstStyle/>
          <a:p>
            <a:r>
              <a:rPr lang="ru" sz="2700" b="1" i="1" dirty="0">
                <a:solidFill>
                  <a:srgbClr val="002060"/>
                </a:solidFill>
                <a:latin typeface="Times New Roman"/>
              </a:rPr>
              <a:t>Составление, рассмотрение и утверждение проекта </a:t>
            </a:r>
            <a:r>
              <a:rPr lang="ru" sz="2700" b="1" i="1" dirty="0" smtClean="0">
                <a:solidFill>
                  <a:srgbClr val="002060"/>
                </a:solidFill>
                <a:latin typeface="Times New Roman"/>
              </a:rPr>
              <a:t>бю</a:t>
            </a:r>
            <a:r>
              <a:rPr lang="ru-RU" sz="2700" b="1" i="1" dirty="0">
                <a:solidFill>
                  <a:srgbClr val="002060"/>
                </a:solidFill>
                <a:latin typeface="Times New Roman"/>
              </a:rPr>
              <a:t>д</a:t>
            </a:r>
            <a:r>
              <a:rPr lang="ru" sz="2700" b="1" i="1" dirty="0" smtClean="0">
                <a:solidFill>
                  <a:srgbClr val="002060"/>
                </a:solidFill>
                <a:latin typeface="Times New Roman"/>
              </a:rPr>
              <a:t>жета</a:t>
            </a:r>
            <a:endParaRPr lang="ru" sz="2700" b="1" i="1" dirty="0">
              <a:solidFill>
                <a:srgbClr val="002060"/>
              </a:solidFill>
              <a:latin typeface="Times New Roman"/>
            </a:endParaRPr>
          </a:p>
        </p:txBody>
      </p:sp>
      <p:sp>
        <p:nvSpPr>
          <p:cNvPr id="4" name="Блок-схема: процесс 3"/>
          <p:cNvSpPr/>
          <p:nvPr/>
        </p:nvSpPr>
        <p:spPr>
          <a:xfrm>
            <a:off x="839416" y="1411224"/>
            <a:ext cx="2448272" cy="434246"/>
          </a:xfrm>
          <a:prstGeom prst="flowChartProcess">
            <a:avLst/>
          </a:prstGeom>
          <a:solidFill>
            <a:srgbClr val="002060"/>
          </a:solidFill>
          <a:ln>
            <a:solidFill>
              <a:srgbClr val="002060"/>
            </a:solidFill>
          </a:ln>
          <a:effectLst>
            <a:outerShdw blurRad="50800" dist="38100" dir="13500000" algn="br" rotWithShape="0">
              <a:prstClr val="black">
                <a:alpha val="40000"/>
              </a:prstClr>
            </a:outerShdw>
          </a:effectLst>
        </p:spPr>
        <p:txBody>
          <a:bodyPr wrap="none" lIns="0" tIns="0" rIns="0" bIns="0">
            <a:noAutofit/>
          </a:bodyPr>
          <a:lstStyle/>
          <a:p>
            <a:pPr algn="ctr"/>
            <a:r>
              <a:rPr lang="ru" sz="2400" dirty="0" smtClean="0">
                <a:solidFill>
                  <a:schemeClr val="bg2">
                    <a:lumMod val="90000"/>
                  </a:schemeClr>
                </a:solidFill>
                <a:latin typeface="Times New Roman"/>
              </a:rPr>
              <a:t>Составление</a:t>
            </a:r>
            <a:endParaRPr lang="ru" sz="2400" dirty="0">
              <a:solidFill>
                <a:schemeClr val="bg2">
                  <a:lumMod val="90000"/>
                </a:schemeClr>
              </a:solidFill>
              <a:latin typeface="Times New Roman"/>
            </a:endParaRPr>
          </a:p>
        </p:txBody>
      </p:sp>
      <p:sp>
        <p:nvSpPr>
          <p:cNvPr id="5" name="Прямоугольник 4"/>
          <p:cNvSpPr/>
          <p:nvPr/>
        </p:nvSpPr>
        <p:spPr>
          <a:xfrm>
            <a:off x="3647728" y="1411224"/>
            <a:ext cx="7763256" cy="1722120"/>
          </a:xfrm>
          <a:prstGeom prst="rect">
            <a:avLst/>
          </a:prstGeom>
          <a:solidFill>
            <a:schemeClr val="bg2"/>
          </a:solidFill>
          <a:ln w="19050">
            <a:solidFill>
              <a:srgbClr val="002060"/>
            </a:solidFill>
          </a:ln>
          <a:effectLst>
            <a:outerShdw blurRad="76200" dir="13500000" sy="23000" kx="1200000" algn="br" rotWithShape="0">
              <a:prstClr val="black">
                <a:alpha val="20000"/>
              </a:prstClr>
            </a:outerShdw>
          </a:effectLst>
        </p:spPr>
        <p:txBody>
          <a:bodyPr lIns="0" tIns="0" rIns="0" bIns="0">
            <a:noAutofit/>
          </a:bodyPr>
          <a:lstStyle/>
          <a:p>
            <a:pPr marL="446088" indent="-358775" algn="just">
              <a:buFont typeface="Wingdings" panose="05000000000000000000" pitchFamily="2" charset="2"/>
              <a:buChar char="ü"/>
            </a:pPr>
            <a:r>
              <a:rPr lang="ru" dirty="0">
                <a:solidFill>
                  <a:srgbClr val="002060"/>
                </a:solidFill>
                <a:latin typeface="Times New Roman"/>
              </a:rPr>
              <a:t>Прогнозирование доходов бюджета на основании данных Комитета Финансов Санкт-Петербурга и Налоговой инспекции;</a:t>
            </a:r>
          </a:p>
          <a:p>
            <a:pPr marL="446088" indent="-358775" algn="just">
              <a:buFont typeface="Wingdings" panose="05000000000000000000" pitchFamily="2" charset="2"/>
              <a:buChar char="ü"/>
            </a:pPr>
            <a:r>
              <a:rPr lang="ru" dirty="0">
                <a:solidFill>
                  <a:srgbClr val="002060"/>
                </a:solidFill>
                <a:latin typeface="Times New Roman"/>
              </a:rPr>
              <a:t>Подготовка муниципальных программ на основании предложений граждан, депутатов, Местной администрации;</a:t>
            </a:r>
          </a:p>
          <a:p>
            <a:pPr marL="446088" indent="-358775" algn="just">
              <a:buFont typeface="Wingdings" panose="05000000000000000000" pitchFamily="2" charset="2"/>
              <a:buChar char="ü"/>
            </a:pPr>
            <a:r>
              <a:rPr lang="ru" dirty="0">
                <a:solidFill>
                  <a:srgbClr val="002060"/>
                </a:solidFill>
                <a:latin typeface="Times New Roman"/>
              </a:rPr>
              <a:t>расчет непрограмных направлений деятельности с учетом индекса потребительских цен, размеров базовых, расчетных единиц и т.д.</a:t>
            </a:r>
          </a:p>
        </p:txBody>
      </p:sp>
      <p:sp>
        <p:nvSpPr>
          <p:cNvPr id="11" name="Прямоугольник 10"/>
          <p:cNvSpPr/>
          <p:nvPr/>
        </p:nvSpPr>
        <p:spPr>
          <a:xfrm>
            <a:off x="3647728" y="5779008"/>
            <a:ext cx="7763256" cy="1722120"/>
          </a:xfrm>
          <a:prstGeom prst="rect">
            <a:avLst/>
          </a:prstGeom>
          <a:solidFill>
            <a:schemeClr val="bg2"/>
          </a:solidFill>
          <a:ln w="19050">
            <a:solidFill>
              <a:srgbClr val="002060"/>
            </a:solidFill>
          </a:ln>
          <a:effectLst>
            <a:outerShdw blurRad="76200" dir="13500000" sy="23000" kx="1200000" algn="br" rotWithShape="0">
              <a:prstClr val="black">
                <a:alpha val="20000"/>
              </a:prstClr>
            </a:outerShdw>
          </a:effectLst>
        </p:spPr>
        <p:txBody>
          <a:bodyPr lIns="0" tIns="0" rIns="0" bIns="0">
            <a:noAutofit/>
          </a:bodyPr>
          <a:lstStyle/>
          <a:p>
            <a:pPr marL="446088" indent="-358775" algn="just">
              <a:buFont typeface="Wingdings" panose="05000000000000000000" pitchFamily="2" charset="2"/>
              <a:buChar char="ü"/>
            </a:pPr>
            <a:r>
              <a:rPr lang="ru-RU" dirty="0">
                <a:solidFill>
                  <a:srgbClr val="002060"/>
                </a:solidFill>
              </a:rPr>
              <a:t>Подписание решения о принятии бюджета Главой Муниципального образования</a:t>
            </a:r>
          </a:p>
          <a:p>
            <a:pPr marL="446088" indent="-358775" algn="just">
              <a:buFont typeface="Wingdings" panose="05000000000000000000" pitchFamily="2" charset="2"/>
              <a:buChar char="ü"/>
            </a:pPr>
            <a:r>
              <a:rPr lang="ru-RU" dirty="0" smtClean="0">
                <a:solidFill>
                  <a:srgbClr val="002060"/>
                </a:solidFill>
              </a:rPr>
              <a:t>Опубликование </a:t>
            </a:r>
            <a:r>
              <a:rPr lang="ru-RU" dirty="0">
                <a:solidFill>
                  <a:srgbClr val="002060"/>
                </a:solidFill>
              </a:rPr>
              <a:t>(обнародование) решения о принятии бюджета в СМИ</a:t>
            </a:r>
          </a:p>
        </p:txBody>
      </p:sp>
      <p:sp>
        <p:nvSpPr>
          <p:cNvPr id="12" name="Прямоугольник 11"/>
          <p:cNvSpPr/>
          <p:nvPr/>
        </p:nvSpPr>
        <p:spPr>
          <a:xfrm>
            <a:off x="3636842" y="3578352"/>
            <a:ext cx="7763256" cy="1722120"/>
          </a:xfrm>
          <a:prstGeom prst="rect">
            <a:avLst/>
          </a:prstGeom>
          <a:solidFill>
            <a:schemeClr val="bg2"/>
          </a:solidFill>
          <a:ln w="19050">
            <a:solidFill>
              <a:srgbClr val="002060"/>
            </a:solidFill>
          </a:ln>
          <a:effectLst>
            <a:outerShdw blurRad="76200" dir="13500000" sy="23000" kx="1200000" algn="br" rotWithShape="0">
              <a:prstClr val="black">
                <a:alpha val="20000"/>
              </a:prstClr>
            </a:outerShdw>
          </a:effectLst>
        </p:spPr>
        <p:txBody>
          <a:bodyPr lIns="0" tIns="0" rIns="0" bIns="0">
            <a:noAutofit/>
          </a:bodyPr>
          <a:lstStyle/>
          <a:p>
            <a:pPr marL="446088" indent="-358775" algn="just">
              <a:buFont typeface="Wingdings" panose="05000000000000000000" pitchFamily="2" charset="2"/>
              <a:buChar char="ü"/>
            </a:pPr>
            <a:r>
              <a:rPr lang="ru-RU" dirty="0">
                <a:solidFill>
                  <a:srgbClr val="002060"/>
                </a:solidFill>
              </a:rPr>
              <a:t>Опубликование проекта бюджета</a:t>
            </a:r>
          </a:p>
          <a:p>
            <a:pPr marL="446088" indent="-358775" algn="just">
              <a:buFont typeface="Wingdings" panose="05000000000000000000" pitchFamily="2" charset="2"/>
              <a:buChar char="ü"/>
            </a:pPr>
            <a:r>
              <a:rPr lang="ru-RU" dirty="0">
                <a:solidFill>
                  <a:srgbClr val="002060"/>
                </a:solidFill>
              </a:rPr>
              <a:t>Принятие проекта местного бюджета в первом чтении</a:t>
            </a:r>
          </a:p>
          <a:p>
            <a:pPr marL="446088" indent="-358775" algn="just">
              <a:buFont typeface="Wingdings" panose="05000000000000000000" pitchFamily="2" charset="2"/>
              <a:buChar char="ü"/>
            </a:pPr>
            <a:r>
              <a:rPr lang="ru-RU" dirty="0">
                <a:solidFill>
                  <a:srgbClr val="002060"/>
                </a:solidFill>
              </a:rPr>
              <a:t>Публичные слушания по проекту бюджета Рассмотрение поправок к проекту местного бюджета Принятие проекта местного бюджета во втором чтении</a:t>
            </a:r>
          </a:p>
        </p:txBody>
      </p:sp>
      <p:sp>
        <p:nvSpPr>
          <p:cNvPr id="13" name="Блок-схема: процесс 12"/>
          <p:cNvSpPr/>
          <p:nvPr/>
        </p:nvSpPr>
        <p:spPr>
          <a:xfrm>
            <a:off x="839416" y="5799473"/>
            <a:ext cx="2448272" cy="434246"/>
          </a:xfrm>
          <a:prstGeom prst="flowChartProcess">
            <a:avLst/>
          </a:prstGeom>
          <a:solidFill>
            <a:srgbClr val="002060"/>
          </a:solidFill>
          <a:ln>
            <a:solidFill>
              <a:srgbClr val="002060"/>
            </a:solidFill>
          </a:ln>
          <a:effectLst>
            <a:outerShdw blurRad="50800" dist="38100" dir="13500000" algn="br" rotWithShape="0">
              <a:prstClr val="black">
                <a:alpha val="40000"/>
              </a:prstClr>
            </a:outerShdw>
          </a:effectLst>
        </p:spPr>
        <p:txBody>
          <a:bodyPr wrap="none" lIns="0" tIns="0" rIns="0" bIns="0">
            <a:noAutofit/>
          </a:bodyPr>
          <a:lstStyle/>
          <a:p>
            <a:pPr algn="ctr"/>
            <a:r>
              <a:rPr lang="ru-RU" sz="2400" dirty="0">
                <a:solidFill>
                  <a:schemeClr val="bg2">
                    <a:lumMod val="90000"/>
                  </a:schemeClr>
                </a:solidFill>
              </a:rPr>
              <a:t>Утверждение</a:t>
            </a:r>
          </a:p>
        </p:txBody>
      </p:sp>
      <p:sp>
        <p:nvSpPr>
          <p:cNvPr id="14" name="Блок-схема: процесс 13"/>
          <p:cNvSpPr/>
          <p:nvPr/>
        </p:nvSpPr>
        <p:spPr>
          <a:xfrm>
            <a:off x="839416" y="3616234"/>
            <a:ext cx="2448272" cy="434246"/>
          </a:xfrm>
          <a:prstGeom prst="flowChartProcess">
            <a:avLst/>
          </a:prstGeom>
          <a:solidFill>
            <a:srgbClr val="002060"/>
          </a:solidFill>
          <a:ln>
            <a:solidFill>
              <a:srgbClr val="002060"/>
            </a:solidFill>
          </a:ln>
          <a:effectLst>
            <a:outerShdw blurRad="50800" dist="38100" dir="13500000" algn="br" rotWithShape="0">
              <a:prstClr val="black">
                <a:alpha val="40000"/>
              </a:prstClr>
            </a:outerShdw>
          </a:effectLst>
        </p:spPr>
        <p:txBody>
          <a:bodyPr wrap="none" lIns="0" tIns="0" rIns="0" bIns="0">
            <a:noAutofit/>
          </a:bodyPr>
          <a:lstStyle/>
          <a:p>
            <a:pPr algn="ctr"/>
            <a:r>
              <a:rPr lang="ru-RU" sz="2400" dirty="0">
                <a:solidFill>
                  <a:schemeClr val="bg2">
                    <a:lumMod val="90000"/>
                  </a:schemeClr>
                </a:solidFill>
              </a:rPr>
              <a:t>Рассмотрение</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9976" y="463295"/>
            <a:ext cx="9473184" cy="399289"/>
          </a:xfrm>
          <a:prstGeom prst="rect">
            <a:avLst/>
          </a:prstGeom>
          <a:noFill/>
        </p:spPr>
        <p:txBody>
          <a:bodyPr wrap="none" lIns="0" tIns="0" rIns="0" bIns="0">
            <a:noAutofit/>
          </a:bodyPr>
          <a:lstStyle/>
          <a:p>
            <a:r>
              <a:rPr lang="ru" sz="2700" b="1" i="1" dirty="0">
                <a:solidFill>
                  <a:srgbClr val="002060"/>
                </a:solidFill>
                <a:latin typeface="Times New Roman"/>
              </a:rPr>
              <a:t>Основные показатели социально-экономического развития</a:t>
            </a:r>
          </a:p>
        </p:txBody>
      </p:sp>
      <p:sp>
        <p:nvSpPr>
          <p:cNvPr id="4" name="Прямоугольник 3"/>
          <p:cNvSpPr/>
          <p:nvPr/>
        </p:nvSpPr>
        <p:spPr>
          <a:xfrm>
            <a:off x="8653272" y="1132055"/>
            <a:ext cx="3371088" cy="192024"/>
          </a:xfrm>
          <a:prstGeom prst="rect">
            <a:avLst/>
          </a:prstGeom>
          <a:noFill/>
        </p:spPr>
        <p:txBody>
          <a:bodyPr wrap="none" lIns="0" tIns="0" rIns="0" bIns="0">
            <a:noAutofit/>
          </a:bodyPr>
          <a:lstStyle/>
          <a:p>
            <a:r>
              <a:rPr lang="ru" sz="1400" dirty="0">
                <a:solidFill>
                  <a:srgbClr val="10253F"/>
                </a:solidFill>
                <a:latin typeface="Times New Roman" panose="02020603050405020304" pitchFamily="18" charset="0"/>
                <a:cs typeface="Times New Roman" panose="02020603050405020304" pitchFamily="18" charset="0"/>
              </a:rPr>
              <a:t>Таблица показателей (в рублях на человека)</a:t>
            </a:r>
          </a:p>
        </p:txBody>
      </p:sp>
      <p:graphicFrame>
        <p:nvGraphicFramePr>
          <p:cNvPr id="6" name="Таблица 5"/>
          <p:cNvGraphicFramePr>
            <a:graphicFrameLocks noGrp="1"/>
          </p:cNvGraphicFramePr>
          <p:nvPr>
            <p:extLst>
              <p:ext uri="{D42A27DB-BD31-4B8C-83A1-F6EECF244321}">
                <p14:modId xmlns:p14="http://schemas.microsoft.com/office/powerpoint/2010/main" val="2029239921"/>
              </p:ext>
            </p:extLst>
          </p:nvPr>
        </p:nvGraphicFramePr>
        <p:xfrm>
          <a:off x="569976" y="1413421"/>
          <a:ext cx="11475927" cy="6141949"/>
        </p:xfrm>
        <a:graphic>
          <a:graphicData uri="http://schemas.openxmlformats.org/drawingml/2006/table">
            <a:tbl>
              <a:tblPr firstRow="1" bandRow="1">
                <a:tableStyleId>{5C22544A-7EE6-4342-B048-85BDC9FD1C3A}</a:tableStyleId>
              </a:tblPr>
              <a:tblGrid>
                <a:gridCol w="1311966"/>
                <a:gridCol w="3426071"/>
                <a:gridCol w="1484205"/>
                <a:gridCol w="1311966"/>
                <a:gridCol w="1317787"/>
                <a:gridCol w="1311966"/>
                <a:gridCol w="1311966"/>
              </a:tblGrid>
              <a:tr h="389219">
                <a:tc rowSpan="2">
                  <a:txBody>
                    <a:bodyPr/>
                    <a:lstStyle/>
                    <a:p>
                      <a:pPr algn="ctr">
                        <a:spcAft>
                          <a:spcPts val="0"/>
                        </a:spcAft>
                      </a:pPr>
                      <a:r>
                        <a:rPr lang="ru-RU" sz="1200" dirty="0">
                          <a:effectLst/>
                        </a:rPr>
                        <a:t>Код раздела</a:t>
                      </a: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rowSpan="2">
                  <a:txBody>
                    <a:bodyPr/>
                    <a:lstStyle/>
                    <a:p>
                      <a:pPr algn="ctr">
                        <a:spcAft>
                          <a:spcPts val="0"/>
                        </a:spcAft>
                      </a:pPr>
                      <a:r>
                        <a:rPr lang="ru-RU" sz="1200" dirty="0">
                          <a:effectLst/>
                        </a:rPr>
                        <a:t>Показатель</a:t>
                      </a: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rowSpan="2">
                  <a:txBody>
                    <a:bodyPr/>
                    <a:lstStyle/>
                    <a:p>
                      <a:pPr algn="ctr">
                        <a:spcAft>
                          <a:spcPts val="0"/>
                        </a:spcAft>
                      </a:pPr>
                      <a:r>
                        <a:rPr lang="ru-RU" sz="1200" dirty="0" smtClean="0">
                          <a:effectLst/>
                        </a:rPr>
                        <a:t>2023 год </a:t>
                      </a:r>
                    </a:p>
                    <a:p>
                      <a:pPr algn="ctr">
                        <a:spcAft>
                          <a:spcPts val="0"/>
                        </a:spcAft>
                      </a:pPr>
                      <a:r>
                        <a:rPr lang="ru-RU" sz="1200" dirty="0" smtClean="0">
                          <a:effectLst/>
                        </a:rPr>
                        <a:t>Утвержденный бюджет</a:t>
                      </a: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row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200" dirty="0" smtClean="0">
                          <a:solidFill>
                            <a:schemeClr val="bg1"/>
                          </a:solidFill>
                          <a:effectLst/>
                        </a:rPr>
                        <a:t>2024 год </a:t>
                      </a:r>
                    </a:p>
                    <a:p>
                      <a:pPr marL="0" marR="0" indent="0" algn="ctr" defTabSz="914400" eaLnBrk="1" fontAlgn="auto" latinLnBrk="0" hangingPunct="1">
                        <a:lnSpc>
                          <a:spcPct val="100000"/>
                        </a:lnSpc>
                        <a:spcBef>
                          <a:spcPts val="0"/>
                        </a:spcBef>
                        <a:spcAft>
                          <a:spcPts val="0"/>
                        </a:spcAft>
                        <a:buClrTx/>
                        <a:buSzTx/>
                        <a:buFontTx/>
                        <a:buNone/>
                        <a:tabLst/>
                        <a:defRPr/>
                      </a:pPr>
                      <a:r>
                        <a:rPr lang="ru-RU" sz="1200" dirty="0" smtClean="0">
                          <a:solidFill>
                            <a:schemeClr val="bg1"/>
                          </a:solidFill>
                          <a:effectLst/>
                        </a:rPr>
                        <a:t>Проект</a:t>
                      </a: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200" dirty="0" smtClean="0">
                          <a:effectLst/>
                        </a:rPr>
                        <a:t>Увеличение /</a:t>
                      </a:r>
                    </a:p>
                    <a:p>
                      <a:pPr marL="0" marR="0" indent="0" algn="ctr" defTabSz="914400" eaLnBrk="1" fontAlgn="auto" latinLnBrk="0" hangingPunct="1">
                        <a:lnSpc>
                          <a:spcPct val="100000"/>
                        </a:lnSpc>
                        <a:spcBef>
                          <a:spcPts val="0"/>
                        </a:spcBef>
                        <a:spcAft>
                          <a:spcPts val="0"/>
                        </a:spcAft>
                        <a:buClrTx/>
                        <a:buSzTx/>
                        <a:buFontTx/>
                        <a:buNone/>
                        <a:tabLst/>
                        <a:defRPr/>
                      </a:pPr>
                      <a:r>
                        <a:rPr lang="ru-RU" sz="1200" dirty="0" smtClean="0">
                          <a:effectLst/>
                        </a:rPr>
                        <a:t>Сокращение </a:t>
                      </a:r>
                    </a:p>
                    <a:p>
                      <a:pPr algn="ctr">
                        <a:spcAft>
                          <a:spcPts val="0"/>
                        </a:spcAft>
                      </a:pP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ru-RU" sz="1200" dirty="0" smtClean="0">
                          <a:effectLst/>
                        </a:rPr>
                        <a:t>Плановый период</a:t>
                      </a:r>
                    </a:p>
                    <a:p>
                      <a:pPr algn="ctr">
                        <a:spcAft>
                          <a:spcPts val="0"/>
                        </a:spcAft>
                      </a:pP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hMerge="1">
                  <a:txBody>
                    <a:bodyPr/>
                    <a:lstStyle/>
                    <a:p>
                      <a:endParaRPr lang="ru-RU"/>
                    </a:p>
                  </a:txBody>
                  <a:tcPr/>
                </a:tc>
              </a:tr>
              <a:tr h="389219">
                <a:tc vMerge="1">
                  <a:txBody>
                    <a:bodyPr/>
                    <a:lstStyle/>
                    <a:p>
                      <a:endParaRPr lang="ru-RU"/>
                    </a:p>
                  </a:txBody>
                  <a:tcPr/>
                </a:tc>
                <a:tc vMerge="1">
                  <a:txBody>
                    <a:bodyPr/>
                    <a:lstStyle/>
                    <a:p>
                      <a:endParaRPr lang="ru-RU"/>
                    </a:p>
                  </a:txBody>
                  <a:tcPr/>
                </a:tc>
                <a:tc v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200" dirty="0">
                        <a:solidFill>
                          <a:schemeClr val="bg1"/>
                        </a:solidFill>
                        <a:effectLst/>
                        <a:latin typeface="+mn-lt"/>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vMerge="1">
                  <a:txBody>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200" dirty="0">
                        <a:solidFill>
                          <a:schemeClr val="bg1"/>
                        </a:solidFill>
                        <a:effectLst/>
                        <a:latin typeface="+mn-lt"/>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algn="ctr">
                        <a:spcAft>
                          <a:spcPts val="0"/>
                        </a:spcAft>
                      </a:pPr>
                      <a:r>
                        <a:rPr lang="ru-RU" sz="1200" dirty="0" smtClean="0">
                          <a:solidFill>
                            <a:schemeClr val="bg1"/>
                          </a:solidFill>
                          <a:effectLst/>
                        </a:rPr>
                        <a:t>(+)/(-)</a:t>
                      </a: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algn="ctr">
                        <a:spcAft>
                          <a:spcPts val="0"/>
                        </a:spcAft>
                      </a:pPr>
                      <a:r>
                        <a:rPr lang="ru-RU" sz="1200" dirty="0">
                          <a:solidFill>
                            <a:schemeClr val="bg1"/>
                          </a:solidFill>
                          <a:effectLst/>
                        </a:rPr>
                        <a:t>2024 год</a:t>
                      </a:r>
                    </a:p>
                    <a:p>
                      <a:pPr algn="ctr">
                        <a:spcAft>
                          <a:spcPts val="0"/>
                        </a:spcAft>
                      </a:pPr>
                      <a:r>
                        <a:rPr lang="ru-RU" sz="1200" dirty="0">
                          <a:solidFill>
                            <a:schemeClr val="bg1"/>
                          </a:solidFill>
                          <a:effectLst/>
                        </a:rPr>
                        <a:t>(тыс. руб.)</a:t>
                      </a: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c>
                  <a:txBody>
                    <a:bodyPr/>
                    <a:lstStyle/>
                    <a:p>
                      <a:pPr algn="ctr">
                        <a:spcAft>
                          <a:spcPts val="0"/>
                        </a:spcAft>
                      </a:pPr>
                      <a:r>
                        <a:rPr lang="ru-RU" sz="1200" dirty="0">
                          <a:solidFill>
                            <a:schemeClr val="bg1"/>
                          </a:solidFill>
                          <a:effectLst/>
                        </a:rPr>
                        <a:t>2025 год</a:t>
                      </a:r>
                    </a:p>
                    <a:p>
                      <a:pPr algn="ctr">
                        <a:spcAft>
                          <a:spcPts val="0"/>
                        </a:spcAft>
                      </a:pPr>
                      <a:r>
                        <a:rPr lang="ru-RU" sz="1200" dirty="0">
                          <a:solidFill>
                            <a:schemeClr val="bg1"/>
                          </a:solidFill>
                          <a:effectLst/>
                        </a:rPr>
                        <a:t>(тыс. руб.)</a:t>
                      </a:r>
                      <a:endParaRPr lang="ru-RU" sz="1200" dirty="0">
                        <a:solidFill>
                          <a:schemeClr val="bg1"/>
                        </a:solidFill>
                        <a:effectLst/>
                        <a:latin typeface="+mn-lt"/>
                        <a:ea typeface="Times New Roman"/>
                      </a:endParaRPr>
                    </a:p>
                  </a:txBody>
                  <a:tcPr marL="68153" marR="68153"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solidFill>
                      <a:schemeClr val="accent1">
                        <a:lumMod val="75000"/>
                      </a:schemeClr>
                    </a:solidFill>
                  </a:tcPr>
                </a:tc>
              </a:tr>
              <a:tr h="383090">
                <a:tc>
                  <a:txBody>
                    <a:bodyPr/>
                    <a:lstStyle/>
                    <a:p>
                      <a:pPr marL="0" algn="ctr" defTabSz="1170889" rtl="0" eaLnBrk="1" latinLnBrk="0" hangingPunct="1">
                        <a:spcAft>
                          <a:spcPts val="0"/>
                        </a:spcAft>
                      </a:pPr>
                      <a:r>
                        <a:rPr lang="en-US" sz="1050" b="1" kern="1200" dirty="0">
                          <a:effectLst/>
                        </a:rPr>
                        <a:t>I</a:t>
                      </a:r>
                      <a:endParaRPr lang="ru-RU" sz="1050" b="1" kern="1200" dirty="0">
                        <a:solidFill>
                          <a:schemeClr val="bg1"/>
                        </a:solidFill>
                        <a:effectLst/>
                        <a:latin typeface="+mn-lt"/>
                        <a:ea typeface="+mn-ea"/>
                        <a:cs typeface="+mn-cs"/>
                      </a:endParaRPr>
                    </a:p>
                  </a:txBody>
                  <a:tcPr marL="68153" marR="68153"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l">
                        <a:spcAft>
                          <a:spcPts val="0"/>
                        </a:spcAft>
                      </a:pPr>
                      <a:r>
                        <a:rPr lang="ru-RU" sz="1200" b="1" dirty="0">
                          <a:effectLst/>
                        </a:rPr>
                        <a:t>Доходы - всего</a:t>
                      </a:r>
                      <a:endParaRPr lang="ru-RU" sz="1200" b="1" dirty="0">
                        <a:solidFill>
                          <a:schemeClr val="bg2">
                            <a:lumMod val="25000"/>
                          </a:schemeClr>
                        </a:solidFill>
                        <a:effectLst/>
                        <a:latin typeface="+mn-lt"/>
                        <a:ea typeface="Times New Roman"/>
                      </a:endParaRPr>
                    </a:p>
                  </a:txBody>
                  <a:tcPr marL="68153" marR="68153"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ctr">
                        <a:lnSpc>
                          <a:spcPts val="1100"/>
                        </a:lnSpc>
                        <a:spcAft>
                          <a:spcPts val="0"/>
                        </a:spcAft>
                        <a:tabLst>
                          <a:tab pos="648970" algn="dec"/>
                        </a:tabLst>
                      </a:pPr>
                      <a:r>
                        <a:rPr lang="ru-RU" sz="1200" b="1" dirty="0">
                          <a:effectLst/>
                          <a:latin typeface="Times New Roman"/>
                          <a:ea typeface="Times New Roman"/>
                        </a:rPr>
                        <a:t>113 927,3</a:t>
                      </a:r>
                      <a:endParaRPr lang="ru-RU" sz="1200" dirty="0">
                        <a:effectLst/>
                        <a:latin typeface="Times New Roman"/>
                        <a:ea typeface="Times New Roman"/>
                      </a:endParaRPr>
                    </a:p>
                  </a:txBody>
                  <a:tcPr marL="68580" marR="68580"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ctr">
                        <a:lnSpc>
                          <a:spcPts val="1100"/>
                        </a:lnSpc>
                        <a:spcAft>
                          <a:spcPts val="0"/>
                        </a:spcAft>
                        <a:tabLst>
                          <a:tab pos="438150" algn="dec"/>
                        </a:tabLst>
                      </a:pPr>
                      <a:r>
                        <a:rPr lang="ru-RU" sz="1200" b="1" dirty="0">
                          <a:effectLst/>
                          <a:latin typeface="Times New Roman"/>
                          <a:ea typeface="Times New Roman"/>
                        </a:rPr>
                        <a:t>187 739,1</a:t>
                      </a:r>
                      <a:endParaRPr lang="ru-RU" sz="1200" dirty="0">
                        <a:effectLst/>
                        <a:latin typeface="Times New Roman"/>
                        <a:ea typeface="Times New Roman"/>
                      </a:endParaRPr>
                    </a:p>
                  </a:txBody>
                  <a:tcPr marL="68580" marR="68580"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ctr">
                        <a:lnSpc>
                          <a:spcPts val="1100"/>
                        </a:lnSpc>
                        <a:spcAft>
                          <a:spcPts val="0"/>
                        </a:spcAft>
                        <a:tabLst>
                          <a:tab pos="438150" algn="dec"/>
                        </a:tabLst>
                      </a:pPr>
                      <a:r>
                        <a:rPr lang="ru-RU" sz="1200" b="1" dirty="0">
                          <a:effectLst/>
                          <a:latin typeface="Times New Roman"/>
                          <a:ea typeface="Times New Roman"/>
                        </a:rPr>
                        <a:t>+73 811,8</a:t>
                      </a:r>
                      <a:endParaRPr lang="ru-RU" sz="1200" dirty="0">
                        <a:effectLst/>
                        <a:latin typeface="Times New Roman"/>
                        <a:ea typeface="Times New Roman"/>
                      </a:endParaRPr>
                    </a:p>
                  </a:txBody>
                  <a:tcPr marL="68580" marR="68580"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ctr">
                        <a:lnSpc>
                          <a:spcPts val="1100"/>
                        </a:lnSpc>
                        <a:spcAft>
                          <a:spcPts val="0"/>
                        </a:spcAft>
                        <a:tabLst>
                          <a:tab pos="618490" algn="dec"/>
                        </a:tabLst>
                      </a:pPr>
                      <a:r>
                        <a:rPr lang="ru-RU" sz="1200" b="1" dirty="0">
                          <a:effectLst/>
                          <a:latin typeface="Times New Roman"/>
                          <a:ea typeface="Times New Roman"/>
                        </a:rPr>
                        <a:t>122125,5</a:t>
                      </a:r>
                      <a:endParaRPr lang="ru-RU" sz="1200" dirty="0">
                        <a:effectLst/>
                        <a:latin typeface="Times New Roman"/>
                        <a:ea typeface="Times New Roman"/>
                      </a:endParaRPr>
                    </a:p>
                  </a:txBody>
                  <a:tcPr marL="68580" marR="68580"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c>
                  <a:txBody>
                    <a:bodyPr/>
                    <a:lstStyle/>
                    <a:p>
                      <a:pPr algn="ctr">
                        <a:lnSpc>
                          <a:spcPts val="1100"/>
                        </a:lnSpc>
                        <a:spcAft>
                          <a:spcPts val="0"/>
                        </a:spcAft>
                      </a:pPr>
                      <a:r>
                        <a:rPr lang="ru-RU" sz="1200" b="1" dirty="0">
                          <a:effectLst/>
                          <a:latin typeface="Times New Roman"/>
                          <a:ea typeface="Times New Roman"/>
                        </a:rPr>
                        <a:t>126985,0</a:t>
                      </a:r>
                      <a:endParaRPr lang="ru-RU" sz="1200" dirty="0">
                        <a:effectLst/>
                        <a:latin typeface="Times New Roman"/>
                        <a:ea typeface="Times New Roman"/>
                      </a:endParaRPr>
                    </a:p>
                  </a:txBody>
                  <a:tcPr marL="68580" marR="68580" marT="0" marB="0" anchor="ctr">
                    <a:lnT w="28575" cap="flat" cmpd="sng" algn="ctr">
                      <a:solidFill>
                        <a:schemeClr val="bg2">
                          <a:lumMod val="90000"/>
                        </a:schemeClr>
                      </a:solidFill>
                      <a:prstDash val="solid"/>
                      <a:round/>
                      <a:headEnd type="none" w="med" len="med"/>
                      <a:tailEnd type="none" w="med" len="med"/>
                    </a:lnT>
                    <a:solidFill>
                      <a:schemeClr val="accent1">
                        <a:lumMod val="60000"/>
                        <a:lumOff val="40000"/>
                      </a:schemeClr>
                    </a:solidFill>
                  </a:tcPr>
                </a:tc>
              </a:tr>
              <a:tr h="383090">
                <a:tc>
                  <a:txBody>
                    <a:bodyPr/>
                    <a:lstStyle/>
                    <a:p>
                      <a:pPr marL="0" marR="0" indent="0" algn="ctr" defTabSz="1170889" rtl="0" eaLnBrk="1" fontAlgn="auto" latinLnBrk="0" hangingPunct="1">
                        <a:lnSpc>
                          <a:spcPct val="100000"/>
                        </a:lnSpc>
                        <a:spcBef>
                          <a:spcPts val="0"/>
                        </a:spcBef>
                        <a:spcAft>
                          <a:spcPts val="0"/>
                        </a:spcAft>
                        <a:buClrTx/>
                        <a:buSzTx/>
                        <a:buFontTx/>
                        <a:buNone/>
                        <a:tabLst/>
                        <a:defRPr/>
                      </a:pPr>
                      <a:r>
                        <a:rPr lang="en-US" sz="1050" b="1" kern="1200" dirty="0" smtClean="0">
                          <a:effectLst/>
                        </a:rPr>
                        <a:t>II</a:t>
                      </a:r>
                      <a:endParaRPr lang="ru-RU" sz="1050" b="1" kern="1200" dirty="0" smtClean="0">
                        <a:solidFill>
                          <a:schemeClr val="bg1"/>
                        </a:solidFill>
                        <a:effectLst/>
                        <a:latin typeface="+mn-lt"/>
                        <a:ea typeface="+mn-ea"/>
                        <a:cs typeface="+mn-cs"/>
                      </a:endParaRPr>
                    </a:p>
                  </a:txBody>
                  <a:tcPr marL="68153" marR="68153" marT="0" marB="0" anchor="ctr">
                    <a:solidFill>
                      <a:schemeClr val="accent1">
                        <a:lumMod val="60000"/>
                        <a:lumOff val="40000"/>
                      </a:schemeClr>
                    </a:solidFill>
                  </a:tcPr>
                </a:tc>
                <a:tc>
                  <a:txBody>
                    <a:bodyPr/>
                    <a:lstStyle/>
                    <a:p>
                      <a:pPr algn="l">
                        <a:spcAft>
                          <a:spcPts val="0"/>
                        </a:spcAft>
                      </a:pPr>
                      <a:r>
                        <a:rPr lang="ru-RU" sz="1200" b="1" dirty="0">
                          <a:effectLst/>
                        </a:rPr>
                        <a:t>Расходы - всего</a:t>
                      </a:r>
                      <a:endParaRPr lang="ru-RU" sz="1200" b="1" dirty="0">
                        <a:solidFill>
                          <a:schemeClr val="bg2">
                            <a:lumMod val="25000"/>
                          </a:schemeClr>
                        </a:solidFill>
                        <a:effectLst/>
                        <a:latin typeface="+mn-lt"/>
                        <a:ea typeface="Times New Roman"/>
                      </a:endParaRPr>
                    </a:p>
                  </a:txBody>
                  <a:tcPr marL="68153" marR="68153" marT="0" marB="0" anchor="ctr">
                    <a:solidFill>
                      <a:schemeClr val="accent1">
                        <a:lumMod val="60000"/>
                        <a:lumOff val="40000"/>
                      </a:schemeClr>
                    </a:solidFill>
                  </a:tcPr>
                </a:tc>
                <a:tc>
                  <a:txBody>
                    <a:bodyPr/>
                    <a:lstStyle/>
                    <a:p>
                      <a:pPr algn="ctr">
                        <a:spcAft>
                          <a:spcPts val="0"/>
                        </a:spcAft>
                      </a:pPr>
                      <a:r>
                        <a:rPr lang="ru-RU" sz="1200" b="1">
                          <a:effectLst/>
                          <a:latin typeface="Times New Roman"/>
                          <a:ea typeface="Times New Roman"/>
                        </a:rPr>
                        <a:t>113927,3</a:t>
                      </a:r>
                      <a:endParaRPr lang="ru-RU" sz="120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ru-RU" sz="1200" b="1">
                          <a:effectLst/>
                          <a:latin typeface="Times New Roman"/>
                          <a:ea typeface="Times New Roman"/>
                        </a:rPr>
                        <a:t>187 739,1</a:t>
                      </a:r>
                      <a:endParaRPr lang="ru-RU" sz="120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ru-RU" sz="1200" b="1">
                          <a:effectLst/>
                          <a:latin typeface="Times New Roman"/>
                          <a:ea typeface="Times New Roman"/>
                        </a:rPr>
                        <a:t>+ 73 811,80</a:t>
                      </a:r>
                      <a:endParaRPr lang="ru-RU" sz="120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ru-RU" sz="1200" b="1">
                          <a:solidFill>
                            <a:srgbClr val="000000"/>
                          </a:solidFill>
                          <a:effectLst/>
                          <a:latin typeface="Times New Roman"/>
                          <a:ea typeface="Times New Roman"/>
                        </a:rPr>
                        <a:t>122 125,5</a:t>
                      </a:r>
                      <a:endParaRPr lang="ru-RU" sz="120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gn="ctr">
                        <a:spcAft>
                          <a:spcPts val="0"/>
                        </a:spcAft>
                      </a:pPr>
                      <a:r>
                        <a:rPr lang="ru-RU" sz="1200" b="1" dirty="0">
                          <a:solidFill>
                            <a:srgbClr val="000000"/>
                          </a:solidFill>
                          <a:effectLst/>
                          <a:latin typeface="Times New Roman"/>
                          <a:ea typeface="Times New Roman"/>
                        </a:rPr>
                        <a:t>126 985,0</a:t>
                      </a:r>
                      <a:endParaRPr lang="ru-RU" sz="1200" dirty="0">
                        <a:effectLst/>
                        <a:latin typeface="Times New Roman"/>
                        <a:ea typeface="Times New Roman"/>
                      </a:endParaRPr>
                    </a:p>
                  </a:txBody>
                  <a:tcPr marL="68580" marR="68580" marT="0" marB="0" anchor="ctr">
                    <a:solidFill>
                      <a:schemeClr val="accent1">
                        <a:lumMod val="60000"/>
                        <a:lumOff val="40000"/>
                      </a:schemeClr>
                    </a:solidFill>
                  </a:tcPr>
                </a:tc>
              </a:tr>
              <a:tr h="217791">
                <a:tc>
                  <a:txBody>
                    <a:bodyPr/>
                    <a:lstStyle/>
                    <a:p>
                      <a:pPr marL="0" algn="ctr" defTabSz="1170889" rtl="0" eaLnBrk="1" latinLnBrk="0" hangingPunct="1">
                        <a:spcAft>
                          <a:spcPts val="0"/>
                        </a:spcAft>
                      </a:pPr>
                      <a:r>
                        <a:rPr lang="en-US" sz="1050" kern="1200" dirty="0">
                          <a:effectLst/>
                        </a:rPr>
                        <a:t> </a:t>
                      </a:r>
                      <a:endParaRPr lang="ru-RU" sz="1050" kern="1200" dirty="0">
                        <a:solidFill>
                          <a:schemeClr val="bg1"/>
                        </a:solidFill>
                        <a:effectLst/>
                        <a:latin typeface="+mn-lt"/>
                        <a:ea typeface="+mn-ea"/>
                        <a:cs typeface="+mn-cs"/>
                      </a:endParaRPr>
                    </a:p>
                  </a:txBody>
                  <a:tcPr marL="68153" marR="68153" marT="0" marB="0"/>
                </a:tc>
                <a:tc>
                  <a:txBody>
                    <a:bodyPr/>
                    <a:lstStyle/>
                    <a:p>
                      <a:pPr algn="l">
                        <a:spcAft>
                          <a:spcPts val="0"/>
                        </a:spcAft>
                      </a:pPr>
                      <a:r>
                        <a:rPr lang="ru-RU" sz="1200" dirty="0">
                          <a:effectLst/>
                        </a:rPr>
                        <a:t>в том числе:</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a:effectLst/>
                        </a:rPr>
                        <a:t> </a:t>
                      </a:r>
                      <a:endParaRPr lang="ru-RU" sz="1200" b="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a:effectLst/>
                        </a:rPr>
                        <a:t> </a:t>
                      </a:r>
                      <a:endParaRPr lang="ru-RU" sz="1200" b="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dirty="0">
                          <a:effectLst/>
                        </a:rPr>
                        <a:t> </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a:effectLst/>
                        </a:rPr>
                        <a:t> </a:t>
                      </a:r>
                      <a:endParaRPr lang="ru-RU" sz="1200" b="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a:effectLst/>
                        </a:rPr>
                        <a:t> </a:t>
                      </a:r>
                      <a:endParaRPr lang="ru-RU" sz="1200" b="0">
                        <a:solidFill>
                          <a:schemeClr val="bg2">
                            <a:lumMod val="25000"/>
                          </a:schemeClr>
                        </a:solidFill>
                        <a:effectLst/>
                        <a:latin typeface="+mn-lt"/>
                        <a:ea typeface="Times New Roman"/>
                      </a:endParaRPr>
                    </a:p>
                  </a:txBody>
                  <a:tcPr marL="68153" marR="68153" marT="0" marB="0" anchor="ctr"/>
                </a:tc>
              </a:tr>
              <a:tr h="383090">
                <a:tc>
                  <a:txBody>
                    <a:bodyPr/>
                    <a:lstStyle/>
                    <a:p>
                      <a:pPr marL="0" algn="ctr" defTabSz="1170889" rtl="0" eaLnBrk="1" latinLnBrk="0" hangingPunct="1">
                        <a:spcAft>
                          <a:spcPts val="0"/>
                        </a:spcAft>
                      </a:pPr>
                      <a:r>
                        <a:rPr lang="en-US" sz="1050" kern="1200" dirty="0">
                          <a:effectLst/>
                        </a:rPr>
                        <a:t>0100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Общегосударственные вопросы</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dirty="0">
                          <a:effectLst/>
                          <a:latin typeface="Times New Roman"/>
                          <a:ea typeface="Times New Roman"/>
                        </a:rPr>
                        <a:t>38 323,8</a:t>
                      </a:r>
                    </a:p>
                  </a:txBody>
                  <a:tcPr marL="68580" marR="68580" marT="0" marB="0" anchor="ctr"/>
                </a:tc>
                <a:tc>
                  <a:txBody>
                    <a:bodyPr/>
                    <a:lstStyle/>
                    <a:p>
                      <a:pPr algn="ctr">
                        <a:lnSpc>
                          <a:spcPts val="1100"/>
                        </a:lnSpc>
                        <a:spcAft>
                          <a:spcPts val="0"/>
                        </a:spcAft>
                        <a:tabLst>
                          <a:tab pos="438150" algn="dec"/>
                        </a:tabLst>
                      </a:pPr>
                      <a:r>
                        <a:rPr lang="ru-RU" sz="1200" b="0">
                          <a:effectLst/>
                          <a:latin typeface="Times New Roman"/>
                          <a:ea typeface="Times New Roman"/>
                        </a:rPr>
                        <a:t>49 710,0</a:t>
                      </a:r>
                    </a:p>
                  </a:txBody>
                  <a:tcPr marL="68580" marR="68580" marT="0" marB="0" anchor="ctr"/>
                </a:tc>
                <a:tc>
                  <a:txBody>
                    <a:bodyPr/>
                    <a:lstStyle/>
                    <a:p>
                      <a:pPr algn="ctr">
                        <a:spcAft>
                          <a:spcPts val="0"/>
                        </a:spcAft>
                      </a:pPr>
                      <a:r>
                        <a:rPr lang="ru-RU" sz="1200" b="0">
                          <a:effectLst/>
                          <a:latin typeface="Times New Roman"/>
                          <a:ea typeface="Times New Roman"/>
                        </a:rPr>
                        <a:t>+11 386,20</a:t>
                      </a:r>
                    </a:p>
                  </a:txBody>
                  <a:tcPr marL="68580" marR="68580" marT="0" marB="0" anchor="ctr"/>
                </a:tc>
                <a:tc>
                  <a:txBody>
                    <a:bodyPr/>
                    <a:lstStyle/>
                    <a:p>
                      <a:pPr algn="ctr">
                        <a:spcAft>
                          <a:spcPts val="0"/>
                        </a:spcAft>
                      </a:pPr>
                      <a:r>
                        <a:rPr lang="ru-RU" sz="1200" b="0">
                          <a:solidFill>
                            <a:srgbClr val="000000"/>
                          </a:solidFill>
                          <a:effectLst/>
                          <a:latin typeface="Times New Roman"/>
                          <a:ea typeface="Times New Roman"/>
                        </a:rPr>
                        <a:t>41 322,4</a:t>
                      </a:r>
                      <a:endParaRPr lang="ru-RU" sz="1200" b="0">
                        <a:effectLst/>
                        <a:latin typeface="Times New Roman"/>
                        <a:ea typeface="Times New Roman"/>
                      </a:endParaRPr>
                    </a:p>
                  </a:txBody>
                  <a:tcPr marL="68580" marR="68580" marT="0" marB="0" anchor="ctr"/>
                </a:tc>
                <a:tc>
                  <a:txBody>
                    <a:bodyPr/>
                    <a:lstStyle/>
                    <a:p>
                      <a:pPr algn="ctr">
                        <a:spcAft>
                          <a:spcPts val="0"/>
                        </a:spcAft>
                      </a:pPr>
                      <a:r>
                        <a:rPr lang="ru-RU" sz="1200" b="0" dirty="0">
                          <a:solidFill>
                            <a:srgbClr val="000000"/>
                          </a:solidFill>
                          <a:effectLst/>
                          <a:latin typeface="Times New Roman"/>
                          <a:ea typeface="Times New Roman"/>
                        </a:rPr>
                        <a:t>42 972,9</a:t>
                      </a:r>
                      <a:endParaRPr lang="ru-RU" sz="1200" b="0" dirty="0">
                        <a:effectLst/>
                        <a:latin typeface="Times New Roman"/>
                        <a:ea typeface="Times New Roman"/>
                      </a:endParaRPr>
                    </a:p>
                  </a:txBody>
                  <a:tcPr marL="68580" marR="68580" marT="0" marB="0" anchor="ctr"/>
                </a:tc>
              </a:tr>
              <a:tr h="389219">
                <a:tc>
                  <a:txBody>
                    <a:bodyPr/>
                    <a:lstStyle/>
                    <a:p>
                      <a:pPr marL="0" algn="ctr" defTabSz="1170889" rtl="0" eaLnBrk="1" latinLnBrk="0" hangingPunct="1">
                        <a:spcAft>
                          <a:spcPts val="0"/>
                        </a:spcAft>
                      </a:pPr>
                      <a:r>
                        <a:rPr lang="en-US" sz="1050" kern="1200" dirty="0">
                          <a:effectLst/>
                        </a:rPr>
                        <a:t>0300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Национальная безопасность и правоохранительная деятельность</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dirty="0">
                          <a:effectLst/>
                          <a:latin typeface="Times New Roman"/>
                          <a:ea typeface="Times New Roman"/>
                        </a:rPr>
                        <a:t>1783,8</a:t>
                      </a:r>
                    </a:p>
                  </a:txBody>
                  <a:tcPr marL="68580" marR="68580" marT="0" marB="0" anchor="ctr"/>
                </a:tc>
                <a:tc>
                  <a:txBody>
                    <a:bodyPr/>
                    <a:lstStyle/>
                    <a:p>
                      <a:pPr algn="ctr">
                        <a:lnSpc>
                          <a:spcPts val="1100"/>
                        </a:lnSpc>
                        <a:spcAft>
                          <a:spcPts val="0"/>
                        </a:spcAft>
                        <a:tabLst>
                          <a:tab pos="438150" algn="dec"/>
                        </a:tabLst>
                      </a:pPr>
                      <a:r>
                        <a:rPr lang="ru-RU" sz="1200" b="0">
                          <a:effectLst/>
                          <a:latin typeface="Times New Roman"/>
                          <a:ea typeface="Times New Roman"/>
                        </a:rPr>
                        <a:t>848,6</a:t>
                      </a:r>
                    </a:p>
                  </a:txBody>
                  <a:tcPr marL="68580" marR="68580" marT="0" marB="0" anchor="ctr"/>
                </a:tc>
                <a:tc>
                  <a:txBody>
                    <a:bodyPr/>
                    <a:lstStyle/>
                    <a:p>
                      <a:pPr algn="ctr">
                        <a:spcAft>
                          <a:spcPts val="0"/>
                        </a:spcAft>
                      </a:pPr>
                      <a:r>
                        <a:rPr lang="ru-RU" sz="1200" b="0">
                          <a:effectLst/>
                          <a:latin typeface="Times New Roman"/>
                          <a:ea typeface="Times New Roman"/>
                        </a:rPr>
                        <a:t>-935,20</a:t>
                      </a:r>
                    </a:p>
                  </a:txBody>
                  <a:tcPr marL="68580" marR="68580" marT="0" marB="0" anchor="ctr"/>
                </a:tc>
                <a:tc>
                  <a:txBody>
                    <a:bodyPr/>
                    <a:lstStyle/>
                    <a:p>
                      <a:pPr algn="ctr">
                        <a:spcAft>
                          <a:spcPts val="0"/>
                        </a:spcAft>
                      </a:pPr>
                      <a:r>
                        <a:rPr lang="ru-RU" sz="1200" b="0">
                          <a:solidFill>
                            <a:srgbClr val="000000"/>
                          </a:solidFill>
                          <a:effectLst/>
                          <a:latin typeface="Times New Roman"/>
                          <a:ea typeface="Times New Roman"/>
                        </a:rPr>
                        <a:t>860,5</a:t>
                      </a:r>
                      <a:endParaRPr lang="ru-RU" sz="1200" b="0">
                        <a:effectLst/>
                        <a:latin typeface="Times New Roman"/>
                        <a:ea typeface="Times New Roman"/>
                      </a:endParaRPr>
                    </a:p>
                  </a:txBody>
                  <a:tcPr marL="68580" marR="68580" marT="0" marB="0" anchor="ctr"/>
                </a:tc>
                <a:tc>
                  <a:txBody>
                    <a:bodyPr/>
                    <a:lstStyle/>
                    <a:p>
                      <a:pPr algn="ctr">
                        <a:spcAft>
                          <a:spcPts val="0"/>
                        </a:spcAft>
                      </a:pPr>
                      <a:r>
                        <a:rPr lang="ru-RU" sz="1200" b="0">
                          <a:solidFill>
                            <a:srgbClr val="000000"/>
                          </a:solidFill>
                          <a:effectLst/>
                          <a:latin typeface="Times New Roman"/>
                          <a:ea typeface="Times New Roman"/>
                        </a:rPr>
                        <a:t>894,7</a:t>
                      </a:r>
                      <a:endParaRPr lang="ru-RU" sz="1200" b="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0400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Национальная экономика</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dirty="0">
                          <a:effectLst/>
                          <a:latin typeface="Times New Roman"/>
                          <a:ea typeface="Times New Roman"/>
                        </a:rPr>
                        <a:t>107,2</a:t>
                      </a:r>
                    </a:p>
                  </a:txBody>
                  <a:tcPr marL="68580" marR="68580" marT="0" marB="0" anchor="ctr"/>
                </a:tc>
                <a:tc>
                  <a:txBody>
                    <a:bodyPr/>
                    <a:lstStyle/>
                    <a:p>
                      <a:pPr algn="ctr">
                        <a:spcAft>
                          <a:spcPts val="0"/>
                        </a:spcAft>
                      </a:pPr>
                      <a:r>
                        <a:rPr lang="ru-RU" sz="1200" b="0" dirty="0">
                          <a:effectLst/>
                          <a:latin typeface="Times New Roman"/>
                          <a:ea typeface="Times New Roman"/>
                        </a:rPr>
                        <a:t>83,3</a:t>
                      </a:r>
                    </a:p>
                  </a:txBody>
                  <a:tcPr marL="68580" marR="68580" marT="0" marB="0" anchor="ctr"/>
                </a:tc>
                <a:tc>
                  <a:txBody>
                    <a:bodyPr/>
                    <a:lstStyle/>
                    <a:p>
                      <a:pPr algn="ctr">
                        <a:spcAft>
                          <a:spcPts val="0"/>
                        </a:spcAft>
                      </a:pPr>
                      <a:r>
                        <a:rPr lang="ru-RU" sz="1200" b="0">
                          <a:effectLst/>
                          <a:latin typeface="Times New Roman"/>
                          <a:ea typeface="Times New Roman"/>
                        </a:rPr>
                        <a:t>-23,90</a:t>
                      </a:r>
                    </a:p>
                  </a:txBody>
                  <a:tcPr marL="68580" marR="68580" marT="0" marB="0" anchor="ctr"/>
                </a:tc>
                <a:tc>
                  <a:txBody>
                    <a:bodyPr/>
                    <a:lstStyle/>
                    <a:p>
                      <a:pPr algn="ctr">
                        <a:spcAft>
                          <a:spcPts val="0"/>
                        </a:spcAft>
                      </a:pPr>
                      <a:r>
                        <a:rPr lang="ru-RU" sz="1200" b="0">
                          <a:effectLst/>
                          <a:latin typeface="Times New Roman"/>
                          <a:ea typeface="Times New Roman"/>
                        </a:rPr>
                        <a:t>83,3</a:t>
                      </a:r>
                    </a:p>
                  </a:txBody>
                  <a:tcPr marL="68580" marR="68580" marT="0" marB="0" anchor="ctr"/>
                </a:tc>
                <a:tc>
                  <a:txBody>
                    <a:bodyPr/>
                    <a:lstStyle/>
                    <a:p>
                      <a:pPr algn="ctr">
                        <a:spcAft>
                          <a:spcPts val="0"/>
                        </a:spcAft>
                      </a:pPr>
                      <a:r>
                        <a:rPr lang="ru-RU" sz="1200" b="0">
                          <a:effectLst/>
                          <a:latin typeface="Times New Roman"/>
                          <a:ea typeface="Times New Roman"/>
                        </a:rPr>
                        <a:t>83,3</a:t>
                      </a: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0500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Жилищно-коммунальное хозяйство</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a:effectLst/>
                          <a:latin typeface="Times New Roman"/>
                          <a:ea typeface="Times New Roman"/>
                        </a:rPr>
                        <a:t>41736,8</a:t>
                      </a:r>
                    </a:p>
                  </a:txBody>
                  <a:tcPr marL="68580" marR="68580" marT="0" marB="0" anchor="ctr"/>
                </a:tc>
                <a:tc>
                  <a:txBody>
                    <a:bodyPr/>
                    <a:lstStyle/>
                    <a:p>
                      <a:pPr algn="ctr">
                        <a:spcAft>
                          <a:spcPts val="0"/>
                        </a:spcAft>
                      </a:pPr>
                      <a:r>
                        <a:rPr lang="ru-RU" sz="1200" b="0" dirty="0">
                          <a:effectLst/>
                          <a:latin typeface="Times New Roman"/>
                          <a:ea typeface="Times New Roman"/>
                        </a:rPr>
                        <a:t>97 625,7</a:t>
                      </a:r>
                    </a:p>
                  </a:txBody>
                  <a:tcPr marL="68580" marR="68580" marT="0" marB="0" anchor="ctr"/>
                </a:tc>
                <a:tc>
                  <a:txBody>
                    <a:bodyPr/>
                    <a:lstStyle/>
                    <a:p>
                      <a:pPr algn="ctr">
                        <a:spcAft>
                          <a:spcPts val="0"/>
                        </a:spcAft>
                      </a:pPr>
                      <a:r>
                        <a:rPr lang="ru-RU" sz="1200" b="0">
                          <a:effectLst/>
                          <a:latin typeface="Times New Roman"/>
                          <a:ea typeface="Times New Roman"/>
                        </a:rPr>
                        <a:t>+55 888,90</a:t>
                      </a:r>
                    </a:p>
                  </a:txBody>
                  <a:tcPr marL="68580" marR="68580" marT="0" marB="0" anchor="ctr"/>
                </a:tc>
                <a:tc>
                  <a:txBody>
                    <a:bodyPr/>
                    <a:lstStyle/>
                    <a:p>
                      <a:pPr algn="ctr">
                        <a:spcAft>
                          <a:spcPts val="0"/>
                        </a:spcAft>
                      </a:pPr>
                      <a:r>
                        <a:rPr lang="ru-RU" sz="1200" b="0">
                          <a:solidFill>
                            <a:srgbClr val="000000"/>
                          </a:solidFill>
                          <a:effectLst/>
                          <a:latin typeface="Times New Roman"/>
                          <a:ea typeface="Times New Roman"/>
                        </a:rPr>
                        <a:t>35 984,7</a:t>
                      </a:r>
                      <a:endParaRPr lang="ru-RU" sz="1200" b="0">
                        <a:effectLst/>
                        <a:latin typeface="Times New Roman"/>
                        <a:ea typeface="Times New Roman"/>
                      </a:endParaRPr>
                    </a:p>
                  </a:txBody>
                  <a:tcPr marL="68580" marR="68580" marT="0" marB="0" anchor="ctr"/>
                </a:tc>
                <a:tc>
                  <a:txBody>
                    <a:bodyPr/>
                    <a:lstStyle/>
                    <a:p>
                      <a:pPr algn="ctr">
                        <a:spcAft>
                          <a:spcPts val="0"/>
                        </a:spcAft>
                      </a:pPr>
                      <a:r>
                        <a:rPr lang="ru-RU" sz="1200" b="0">
                          <a:solidFill>
                            <a:srgbClr val="000000"/>
                          </a:solidFill>
                          <a:effectLst/>
                          <a:latin typeface="Times New Roman"/>
                          <a:ea typeface="Times New Roman"/>
                        </a:rPr>
                        <a:t>34 617,7</a:t>
                      </a:r>
                      <a:endParaRPr lang="ru-RU" sz="1200" b="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ru-RU" sz="1050" kern="1200" dirty="0">
                          <a:effectLst/>
                        </a:rPr>
                        <a:t>0600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Охрана окружающей среды</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a:effectLst/>
                          <a:latin typeface="Times New Roman"/>
                          <a:ea typeface="Times New Roman"/>
                        </a:rPr>
                        <a:t>35,0</a:t>
                      </a:r>
                    </a:p>
                  </a:txBody>
                  <a:tcPr marL="68580" marR="68580" marT="0" marB="0" anchor="ctr"/>
                </a:tc>
                <a:tc>
                  <a:txBody>
                    <a:bodyPr/>
                    <a:lstStyle/>
                    <a:p>
                      <a:pPr algn="ctr">
                        <a:lnSpc>
                          <a:spcPts val="1100"/>
                        </a:lnSpc>
                        <a:spcAft>
                          <a:spcPts val="0"/>
                        </a:spcAft>
                        <a:tabLst>
                          <a:tab pos="438150" algn="dec"/>
                        </a:tabLst>
                      </a:pPr>
                      <a:r>
                        <a:rPr lang="ru-RU" sz="1200" b="0" dirty="0">
                          <a:effectLst/>
                          <a:latin typeface="Times New Roman"/>
                          <a:ea typeface="Times New Roman"/>
                        </a:rPr>
                        <a:t>122,5</a:t>
                      </a:r>
                    </a:p>
                  </a:txBody>
                  <a:tcPr marL="68580" marR="68580" marT="0" marB="0" anchor="ctr"/>
                </a:tc>
                <a:tc>
                  <a:txBody>
                    <a:bodyPr/>
                    <a:lstStyle/>
                    <a:p>
                      <a:pPr algn="ctr">
                        <a:spcAft>
                          <a:spcPts val="0"/>
                        </a:spcAft>
                      </a:pPr>
                      <a:r>
                        <a:rPr lang="ru-RU" sz="1200" b="0" dirty="0">
                          <a:effectLst/>
                          <a:latin typeface="Times New Roman"/>
                          <a:ea typeface="Times New Roman"/>
                        </a:rPr>
                        <a:t>+87,50</a:t>
                      </a:r>
                    </a:p>
                  </a:txBody>
                  <a:tcPr marL="68580" marR="68580" marT="0" marB="0" anchor="ctr"/>
                </a:tc>
                <a:tc>
                  <a:txBody>
                    <a:bodyPr/>
                    <a:lstStyle/>
                    <a:p>
                      <a:pPr algn="ctr">
                        <a:spcAft>
                          <a:spcPts val="0"/>
                        </a:spcAft>
                      </a:pPr>
                      <a:r>
                        <a:rPr lang="ru-RU" sz="1200" b="0">
                          <a:solidFill>
                            <a:srgbClr val="000000"/>
                          </a:solidFill>
                          <a:effectLst/>
                          <a:latin typeface="Times New Roman"/>
                          <a:ea typeface="Times New Roman"/>
                        </a:rPr>
                        <a:t>127,6</a:t>
                      </a:r>
                      <a:endParaRPr lang="ru-RU" sz="1200" b="0">
                        <a:effectLst/>
                        <a:latin typeface="Times New Roman"/>
                        <a:ea typeface="Times New Roman"/>
                      </a:endParaRPr>
                    </a:p>
                  </a:txBody>
                  <a:tcPr marL="68580" marR="68580" marT="0" marB="0" anchor="ctr"/>
                </a:tc>
                <a:tc>
                  <a:txBody>
                    <a:bodyPr/>
                    <a:lstStyle/>
                    <a:p>
                      <a:pPr algn="ctr">
                        <a:spcAft>
                          <a:spcPts val="0"/>
                        </a:spcAft>
                      </a:pPr>
                      <a:r>
                        <a:rPr lang="ru-RU" sz="1200" b="0">
                          <a:solidFill>
                            <a:srgbClr val="000000"/>
                          </a:solidFill>
                          <a:effectLst/>
                          <a:latin typeface="Times New Roman"/>
                          <a:ea typeface="Times New Roman"/>
                        </a:rPr>
                        <a:t>132,7</a:t>
                      </a:r>
                      <a:endParaRPr lang="ru-RU" sz="1200" b="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0700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Образование</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a:effectLst/>
                          <a:latin typeface="Times New Roman"/>
                          <a:ea typeface="Times New Roman"/>
                        </a:rPr>
                        <a:t>2650,5</a:t>
                      </a:r>
                    </a:p>
                  </a:txBody>
                  <a:tcPr marL="68580" marR="68580" marT="0" marB="0" anchor="ctr"/>
                </a:tc>
                <a:tc>
                  <a:txBody>
                    <a:bodyPr/>
                    <a:lstStyle/>
                    <a:p>
                      <a:pPr algn="ctr">
                        <a:lnSpc>
                          <a:spcPts val="1100"/>
                        </a:lnSpc>
                        <a:spcAft>
                          <a:spcPts val="0"/>
                        </a:spcAft>
                        <a:tabLst>
                          <a:tab pos="438150" algn="dec"/>
                        </a:tabLst>
                      </a:pPr>
                      <a:r>
                        <a:rPr lang="ru-RU" sz="1200" b="0">
                          <a:effectLst/>
                          <a:latin typeface="Times New Roman"/>
                          <a:ea typeface="Times New Roman"/>
                        </a:rPr>
                        <a:t>2 689,0</a:t>
                      </a:r>
                    </a:p>
                  </a:txBody>
                  <a:tcPr marL="68580" marR="68580" marT="0" marB="0" anchor="ctr"/>
                </a:tc>
                <a:tc>
                  <a:txBody>
                    <a:bodyPr/>
                    <a:lstStyle/>
                    <a:p>
                      <a:pPr algn="ctr">
                        <a:spcAft>
                          <a:spcPts val="0"/>
                        </a:spcAft>
                      </a:pPr>
                      <a:r>
                        <a:rPr lang="ru-RU" sz="1200" b="0" dirty="0">
                          <a:effectLst/>
                          <a:latin typeface="Times New Roman"/>
                          <a:ea typeface="Times New Roman"/>
                        </a:rPr>
                        <a:t>+38,50</a:t>
                      </a:r>
                    </a:p>
                  </a:txBody>
                  <a:tcPr marL="68580" marR="68580" marT="0" marB="0" anchor="ctr"/>
                </a:tc>
                <a:tc>
                  <a:txBody>
                    <a:bodyPr/>
                    <a:lstStyle/>
                    <a:p>
                      <a:pPr algn="ctr">
                        <a:spcAft>
                          <a:spcPts val="0"/>
                        </a:spcAft>
                      </a:pPr>
                      <a:r>
                        <a:rPr lang="ru-RU" sz="1200" b="0">
                          <a:solidFill>
                            <a:srgbClr val="000000"/>
                          </a:solidFill>
                          <a:effectLst/>
                          <a:latin typeface="Times New Roman"/>
                          <a:ea typeface="Times New Roman"/>
                        </a:rPr>
                        <a:t>2 800,1</a:t>
                      </a:r>
                      <a:endParaRPr lang="ru-RU" sz="1200" b="0">
                        <a:effectLst/>
                        <a:latin typeface="Times New Roman"/>
                        <a:ea typeface="Times New Roman"/>
                      </a:endParaRPr>
                    </a:p>
                  </a:txBody>
                  <a:tcPr marL="68580" marR="68580" marT="0" marB="0" anchor="ctr"/>
                </a:tc>
                <a:tc>
                  <a:txBody>
                    <a:bodyPr/>
                    <a:lstStyle/>
                    <a:p>
                      <a:pPr algn="ctr">
                        <a:spcAft>
                          <a:spcPts val="0"/>
                        </a:spcAft>
                      </a:pPr>
                      <a:r>
                        <a:rPr lang="ru-RU" sz="1200" b="0">
                          <a:solidFill>
                            <a:srgbClr val="000000"/>
                          </a:solidFill>
                          <a:effectLst/>
                          <a:latin typeface="Times New Roman"/>
                          <a:ea typeface="Times New Roman"/>
                        </a:rPr>
                        <a:t>2 911,3</a:t>
                      </a:r>
                      <a:endParaRPr lang="ru-RU" sz="1200" b="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0800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Культура</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a:effectLst/>
                          <a:latin typeface="Times New Roman"/>
                          <a:ea typeface="Times New Roman"/>
                        </a:rPr>
                        <a:t>14527,7</a:t>
                      </a:r>
                    </a:p>
                  </a:txBody>
                  <a:tcPr marL="68580" marR="68580" marT="0" marB="0" anchor="ctr"/>
                </a:tc>
                <a:tc>
                  <a:txBody>
                    <a:bodyPr/>
                    <a:lstStyle/>
                    <a:p>
                      <a:pPr algn="ctr">
                        <a:lnSpc>
                          <a:spcPts val="1100"/>
                        </a:lnSpc>
                        <a:spcAft>
                          <a:spcPts val="0"/>
                        </a:spcAft>
                        <a:tabLst>
                          <a:tab pos="438150" algn="dec"/>
                        </a:tabLst>
                      </a:pPr>
                      <a:r>
                        <a:rPr lang="ru-RU" sz="1200" b="0">
                          <a:effectLst/>
                          <a:latin typeface="Times New Roman"/>
                          <a:ea typeface="Times New Roman"/>
                        </a:rPr>
                        <a:t>16 474,1</a:t>
                      </a:r>
                    </a:p>
                  </a:txBody>
                  <a:tcPr marL="68580" marR="68580" marT="0" marB="0" anchor="ctr"/>
                </a:tc>
                <a:tc>
                  <a:txBody>
                    <a:bodyPr/>
                    <a:lstStyle/>
                    <a:p>
                      <a:pPr algn="ctr">
                        <a:spcAft>
                          <a:spcPts val="0"/>
                        </a:spcAft>
                      </a:pPr>
                      <a:r>
                        <a:rPr lang="ru-RU" sz="1200" b="0" dirty="0">
                          <a:effectLst/>
                          <a:latin typeface="Times New Roman"/>
                          <a:ea typeface="Times New Roman"/>
                        </a:rPr>
                        <a:t>+1 946,40</a:t>
                      </a:r>
                    </a:p>
                  </a:txBody>
                  <a:tcPr marL="68580" marR="68580" marT="0" marB="0" anchor="ctr"/>
                </a:tc>
                <a:tc>
                  <a:txBody>
                    <a:bodyPr/>
                    <a:lstStyle/>
                    <a:p>
                      <a:pPr algn="ctr">
                        <a:spcAft>
                          <a:spcPts val="0"/>
                        </a:spcAft>
                      </a:pPr>
                      <a:r>
                        <a:rPr lang="ru-RU" sz="1200" b="0" dirty="0">
                          <a:solidFill>
                            <a:srgbClr val="000000"/>
                          </a:solidFill>
                          <a:effectLst/>
                          <a:latin typeface="Times New Roman"/>
                          <a:ea typeface="Times New Roman"/>
                        </a:rPr>
                        <a:t>17 158,2</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a:solidFill>
                            <a:srgbClr val="000000"/>
                          </a:solidFill>
                          <a:effectLst/>
                          <a:latin typeface="Times New Roman"/>
                          <a:ea typeface="Times New Roman"/>
                        </a:rPr>
                        <a:t>17 842,2</a:t>
                      </a:r>
                      <a:endParaRPr lang="ru-RU" sz="1200" b="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1000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a:effectLst/>
                        </a:rPr>
                        <a:t>Социальная политика</a:t>
                      </a:r>
                      <a:endParaRPr lang="ru-RU" sz="1200" b="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a:effectLst/>
                          <a:latin typeface="Times New Roman"/>
                          <a:ea typeface="Times New Roman"/>
                        </a:rPr>
                        <a:t>10167,3</a:t>
                      </a:r>
                    </a:p>
                  </a:txBody>
                  <a:tcPr marL="68580" marR="68580" marT="0" marB="0" anchor="ctr"/>
                </a:tc>
                <a:tc>
                  <a:txBody>
                    <a:bodyPr/>
                    <a:lstStyle/>
                    <a:p>
                      <a:pPr algn="ctr">
                        <a:lnSpc>
                          <a:spcPts val="1100"/>
                        </a:lnSpc>
                        <a:spcAft>
                          <a:spcPts val="0"/>
                        </a:spcAft>
                        <a:tabLst>
                          <a:tab pos="438150" algn="dec"/>
                        </a:tabLst>
                      </a:pPr>
                      <a:r>
                        <a:rPr lang="ru-RU" sz="1200" b="0">
                          <a:effectLst/>
                          <a:latin typeface="Times New Roman"/>
                          <a:ea typeface="Times New Roman"/>
                        </a:rPr>
                        <a:t>11 526,6</a:t>
                      </a:r>
                    </a:p>
                  </a:txBody>
                  <a:tcPr marL="68580" marR="68580" marT="0" marB="0" anchor="ctr"/>
                </a:tc>
                <a:tc>
                  <a:txBody>
                    <a:bodyPr/>
                    <a:lstStyle/>
                    <a:p>
                      <a:pPr algn="ctr">
                        <a:spcAft>
                          <a:spcPts val="0"/>
                        </a:spcAft>
                      </a:pPr>
                      <a:r>
                        <a:rPr lang="ru-RU" sz="1200" b="0">
                          <a:effectLst/>
                          <a:latin typeface="Times New Roman"/>
                          <a:ea typeface="Times New Roman"/>
                        </a:rPr>
                        <a:t>+1 359,30</a:t>
                      </a:r>
                    </a:p>
                  </a:txBody>
                  <a:tcPr marL="68580" marR="68580" marT="0" marB="0" anchor="ctr"/>
                </a:tc>
                <a:tc>
                  <a:txBody>
                    <a:bodyPr/>
                    <a:lstStyle/>
                    <a:p>
                      <a:pPr algn="ctr">
                        <a:spcAft>
                          <a:spcPts val="0"/>
                        </a:spcAft>
                      </a:pPr>
                      <a:r>
                        <a:rPr lang="ru-RU" sz="1200" b="0" dirty="0">
                          <a:solidFill>
                            <a:srgbClr val="000000"/>
                          </a:solidFill>
                          <a:effectLst/>
                          <a:latin typeface="Times New Roman"/>
                          <a:ea typeface="Times New Roman"/>
                        </a:rPr>
                        <a:t>12 006,6</a:t>
                      </a:r>
                      <a:endParaRPr lang="ru-RU" sz="1200" b="0" dirty="0">
                        <a:effectLst/>
                        <a:latin typeface="Times New Roman"/>
                        <a:ea typeface="Times New Roman"/>
                      </a:endParaRPr>
                    </a:p>
                  </a:txBody>
                  <a:tcPr marL="68580" marR="68580" marT="0" marB="0" anchor="ctr"/>
                </a:tc>
                <a:tc>
                  <a:txBody>
                    <a:bodyPr/>
                    <a:lstStyle/>
                    <a:p>
                      <a:pPr algn="ctr">
                        <a:spcAft>
                          <a:spcPts val="0"/>
                        </a:spcAft>
                      </a:pPr>
                      <a:r>
                        <a:rPr lang="ru-RU" sz="1200" b="0">
                          <a:solidFill>
                            <a:srgbClr val="000000"/>
                          </a:solidFill>
                          <a:effectLst/>
                          <a:latin typeface="Times New Roman"/>
                          <a:ea typeface="Times New Roman"/>
                        </a:rPr>
                        <a:t>12 485,0</a:t>
                      </a:r>
                      <a:endParaRPr lang="ru-RU" sz="1200" b="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1100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Физическая культура и спорт</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a:effectLst/>
                          <a:latin typeface="Times New Roman"/>
                          <a:ea typeface="Times New Roman"/>
                        </a:rPr>
                        <a:t>150,0</a:t>
                      </a:r>
                    </a:p>
                  </a:txBody>
                  <a:tcPr marL="68580" marR="68580" marT="0" marB="0" anchor="ctr"/>
                </a:tc>
                <a:tc>
                  <a:txBody>
                    <a:bodyPr/>
                    <a:lstStyle/>
                    <a:p>
                      <a:pPr algn="ctr">
                        <a:lnSpc>
                          <a:spcPts val="1100"/>
                        </a:lnSpc>
                        <a:spcAft>
                          <a:spcPts val="0"/>
                        </a:spcAft>
                        <a:tabLst>
                          <a:tab pos="438150" algn="dec"/>
                        </a:tabLst>
                      </a:pPr>
                      <a:r>
                        <a:rPr lang="ru-RU" sz="1200" b="0">
                          <a:effectLst/>
                          <a:latin typeface="Times New Roman"/>
                          <a:ea typeface="Times New Roman"/>
                        </a:rPr>
                        <a:t>0,0</a:t>
                      </a:r>
                    </a:p>
                  </a:txBody>
                  <a:tcPr marL="68580" marR="68580" marT="0" marB="0" anchor="ctr"/>
                </a:tc>
                <a:tc>
                  <a:txBody>
                    <a:bodyPr/>
                    <a:lstStyle/>
                    <a:p>
                      <a:pPr algn="ctr">
                        <a:spcAft>
                          <a:spcPts val="0"/>
                        </a:spcAft>
                      </a:pPr>
                      <a:r>
                        <a:rPr lang="ru-RU" sz="1200" b="0">
                          <a:effectLst/>
                          <a:latin typeface="Times New Roman"/>
                          <a:ea typeface="Times New Roman"/>
                        </a:rPr>
                        <a:t>-150,00</a:t>
                      </a:r>
                    </a:p>
                  </a:txBody>
                  <a:tcPr marL="68580" marR="68580" marT="0" marB="0" anchor="ctr"/>
                </a:tc>
                <a:tc>
                  <a:txBody>
                    <a:bodyPr/>
                    <a:lstStyle/>
                    <a:p>
                      <a:pPr algn="ctr">
                        <a:spcAft>
                          <a:spcPts val="0"/>
                        </a:spcAft>
                      </a:pPr>
                      <a:r>
                        <a:rPr lang="ru-RU" sz="1200" b="0" dirty="0">
                          <a:effectLst/>
                          <a:latin typeface="Times New Roman"/>
                          <a:ea typeface="Times New Roman"/>
                        </a:rPr>
                        <a:t>0,0</a:t>
                      </a:r>
                    </a:p>
                  </a:txBody>
                  <a:tcPr marL="68580" marR="68580" marT="0" marB="0" anchor="ctr"/>
                </a:tc>
                <a:tc>
                  <a:txBody>
                    <a:bodyPr/>
                    <a:lstStyle/>
                    <a:p>
                      <a:pPr algn="ctr">
                        <a:spcAft>
                          <a:spcPts val="0"/>
                        </a:spcAft>
                      </a:pPr>
                      <a:r>
                        <a:rPr lang="ru-RU" sz="1200" b="0" dirty="0">
                          <a:effectLst/>
                          <a:latin typeface="Times New Roman"/>
                          <a:ea typeface="Times New Roman"/>
                        </a:rPr>
                        <a:t>0,0</a:t>
                      </a:r>
                    </a:p>
                  </a:txBody>
                  <a:tcPr marL="68580" marR="68580" marT="0" marB="0" anchor="ctr"/>
                </a:tc>
              </a:tr>
              <a:tr h="383090">
                <a:tc>
                  <a:txBody>
                    <a:bodyPr/>
                    <a:lstStyle/>
                    <a:p>
                      <a:pPr marL="0" algn="ctr" defTabSz="1170889" rtl="0" eaLnBrk="1" latinLnBrk="0" hangingPunct="1">
                        <a:spcAft>
                          <a:spcPts val="0"/>
                        </a:spcAft>
                      </a:pPr>
                      <a:r>
                        <a:rPr lang="en-US" sz="1050" kern="1200" dirty="0">
                          <a:effectLst/>
                        </a:rPr>
                        <a:t>1200</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Средства массовой информации</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a:effectLst/>
                          <a:latin typeface="Times New Roman"/>
                          <a:ea typeface="Times New Roman"/>
                        </a:rPr>
                        <a:t>4445,2</a:t>
                      </a:r>
                    </a:p>
                  </a:txBody>
                  <a:tcPr marL="68580" marR="68580" marT="0" marB="0" anchor="ctr"/>
                </a:tc>
                <a:tc>
                  <a:txBody>
                    <a:bodyPr/>
                    <a:lstStyle/>
                    <a:p>
                      <a:pPr algn="ctr">
                        <a:spcAft>
                          <a:spcPts val="0"/>
                        </a:spcAft>
                      </a:pPr>
                      <a:r>
                        <a:rPr lang="ru-RU" sz="1200" b="0">
                          <a:effectLst/>
                          <a:latin typeface="Times New Roman"/>
                          <a:ea typeface="Times New Roman"/>
                        </a:rPr>
                        <a:t>8 659,3</a:t>
                      </a:r>
                    </a:p>
                  </a:txBody>
                  <a:tcPr marL="68580" marR="68580" marT="0" marB="0" anchor="ctr"/>
                </a:tc>
                <a:tc>
                  <a:txBody>
                    <a:bodyPr/>
                    <a:lstStyle/>
                    <a:p>
                      <a:pPr algn="ctr">
                        <a:spcAft>
                          <a:spcPts val="0"/>
                        </a:spcAft>
                      </a:pPr>
                      <a:r>
                        <a:rPr lang="ru-RU" sz="1200" b="0">
                          <a:effectLst/>
                          <a:latin typeface="Times New Roman"/>
                          <a:ea typeface="Times New Roman"/>
                        </a:rPr>
                        <a:t>+4 214,10</a:t>
                      </a:r>
                    </a:p>
                  </a:txBody>
                  <a:tcPr marL="68580" marR="68580" marT="0" marB="0" anchor="ctr"/>
                </a:tc>
                <a:tc>
                  <a:txBody>
                    <a:bodyPr/>
                    <a:lstStyle/>
                    <a:p>
                      <a:pPr algn="ctr">
                        <a:spcAft>
                          <a:spcPts val="0"/>
                        </a:spcAft>
                      </a:pPr>
                      <a:r>
                        <a:rPr lang="ru-RU" sz="1200" b="0">
                          <a:solidFill>
                            <a:srgbClr val="000000"/>
                          </a:solidFill>
                          <a:effectLst/>
                          <a:latin typeface="Times New Roman"/>
                          <a:ea typeface="Times New Roman"/>
                        </a:rPr>
                        <a:t>9 019,1</a:t>
                      </a:r>
                      <a:endParaRPr lang="ru-RU" sz="1200" b="0">
                        <a:effectLst/>
                        <a:latin typeface="Times New Roman"/>
                        <a:ea typeface="Times New Roman"/>
                      </a:endParaRPr>
                    </a:p>
                  </a:txBody>
                  <a:tcPr marL="68580" marR="68580" marT="0" marB="0" anchor="ctr"/>
                </a:tc>
                <a:tc>
                  <a:txBody>
                    <a:bodyPr/>
                    <a:lstStyle/>
                    <a:p>
                      <a:pPr algn="ctr">
                        <a:spcAft>
                          <a:spcPts val="0"/>
                        </a:spcAft>
                      </a:pPr>
                      <a:r>
                        <a:rPr lang="ru-RU" sz="1200" b="0" dirty="0">
                          <a:solidFill>
                            <a:srgbClr val="000000"/>
                          </a:solidFill>
                          <a:effectLst/>
                          <a:latin typeface="Times New Roman"/>
                          <a:ea typeface="Times New Roman"/>
                        </a:rPr>
                        <a:t>9 379,0</a:t>
                      </a:r>
                      <a:endParaRPr lang="ru-RU" sz="1200" b="0" dirty="0">
                        <a:effectLst/>
                        <a:latin typeface="Times New Roman"/>
                        <a:ea typeface="Times New Roman"/>
                      </a:endParaRPr>
                    </a:p>
                  </a:txBody>
                  <a:tcPr marL="68580" marR="68580" marT="0" marB="0" anchor="ctr"/>
                </a:tc>
              </a:tr>
              <a:tr h="383090">
                <a:tc>
                  <a:txBody>
                    <a:bodyPr/>
                    <a:lstStyle/>
                    <a:p>
                      <a:pPr marL="0" algn="ctr" defTabSz="1170889" rtl="0" eaLnBrk="1" latinLnBrk="0" hangingPunct="1">
                        <a:spcAft>
                          <a:spcPts val="0"/>
                        </a:spcAft>
                      </a:pPr>
                      <a:r>
                        <a:rPr lang="ru-RU" sz="1050" kern="1200" dirty="0">
                          <a:effectLst/>
                        </a:rPr>
                        <a:t> </a:t>
                      </a:r>
                      <a:endParaRPr lang="ru-RU" sz="1050" kern="1200" dirty="0">
                        <a:solidFill>
                          <a:schemeClr val="bg1"/>
                        </a:solidFill>
                        <a:effectLst/>
                        <a:latin typeface="+mn-lt"/>
                        <a:ea typeface="+mn-ea"/>
                        <a:cs typeface="+mn-cs"/>
                      </a:endParaRPr>
                    </a:p>
                  </a:txBody>
                  <a:tcPr marL="68153" marR="68153" marT="0" marB="0" anchor="ctr"/>
                </a:tc>
                <a:tc>
                  <a:txBody>
                    <a:bodyPr/>
                    <a:lstStyle/>
                    <a:p>
                      <a:pPr algn="l">
                        <a:spcAft>
                          <a:spcPts val="0"/>
                        </a:spcAft>
                      </a:pPr>
                      <a:r>
                        <a:rPr lang="ru-RU" sz="1200" dirty="0">
                          <a:effectLst/>
                        </a:rPr>
                        <a:t>Условно утвержденные расходы</a:t>
                      </a:r>
                      <a:endParaRPr lang="ru-RU" sz="1200" b="0" dirty="0">
                        <a:solidFill>
                          <a:schemeClr val="bg2">
                            <a:lumMod val="25000"/>
                          </a:schemeClr>
                        </a:solidFill>
                        <a:effectLst/>
                        <a:latin typeface="+mn-lt"/>
                        <a:ea typeface="Times New Roman"/>
                      </a:endParaRPr>
                    </a:p>
                  </a:txBody>
                  <a:tcPr marL="68153" marR="68153" marT="0" marB="0" anchor="ctr"/>
                </a:tc>
                <a:tc>
                  <a:txBody>
                    <a:bodyPr/>
                    <a:lstStyle/>
                    <a:p>
                      <a:pPr algn="ctr">
                        <a:spcAft>
                          <a:spcPts val="0"/>
                        </a:spcAft>
                      </a:pPr>
                      <a:r>
                        <a:rPr lang="ru-RU" sz="1200" b="0">
                          <a:effectLst/>
                          <a:latin typeface="Times New Roman"/>
                          <a:ea typeface="Times New Roman"/>
                        </a:rPr>
                        <a:t> </a:t>
                      </a:r>
                    </a:p>
                  </a:txBody>
                  <a:tcPr marL="68580" marR="68580" marT="0" marB="0" anchor="ctr"/>
                </a:tc>
                <a:tc>
                  <a:txBody>
                    <a:bodyPr/>
                    <a:lstStyle/>
                    <a:p>
                      <a:pPr algn="ctr">
                        <a:spcAft>
                          <a:spcPts val="0"/>
                        </a:spcAft>
                      </a:pPr>
                      <a:r>
                        <a:rPr lang="ru-RU" sz="1200" b="0">
                          <a:effectLst/>
                          <a:highlight>
                            <a:srgbClr val="FFFF00"/>
                          </a:highlight>
                          <a:latin typeface="Times New Roman"/>
                          <a:ea typeface="Times New Roman"/>
                        </a:rPr>
                        <a:t> </a:t>
                      </a:r>
                      <a:endParaRPr lang="ru-RU" sz="1200" b="0">
                        <a:effectLst/>
                        <a:latin typeface="Times New Roman"/>
                        <a:ea typeface="Times New Roman"/>
                      </a:endParaRPr>
                    </a:p>
                  </a:txBody>
                  <a:tcPr marL="68580" marR="68580" marT="0" marB="0" anchor="ctr"/>
                </a:tc>
                <a:tc>
                  <a:txBody>
                    <a:bodyPr/>
                    <a:lstStyle/>
                    <a:p>
                      <a:pPr algn="ctr">
                        <a:spcAft>
                          <a:spcPts val="0"/>
                        </a:spcAft>
                      </a:pPr>
                      <a:r>
                        <a:rPr lang="ru-RU" sz="1200" b="0">
                          <a:effectLst/>
                          <a:latin typeface="Times New Roman"/>
                          <a:ea typeface="Times New Roman"/>
                        </a:rPr>
                        <a:t> </a:t>
                      </a:r>
                    </a:p>
                  </a:txBody>
                  <a:tcPr marL="68580" marR="68580" marT="0" marB="0" anchor="ctr"/>
                </a:tc>
                <a:tc>
                  <a:txBody>
                    <a:bodyPr/>
                    <a:lstStyle/>
                    <a:p>
                      <a:pPr algn="ctr">
                        <a:spcAft>
                          <a:spcPts val="0"/>
                        </a:spcAft>
                      </a:pPr>
                      <a:r>
                        <a:rPr lang="ru-RU" sz="1200" b="0">
                          <a:solidFill>
                            <a:srgbClr val="000000"/>
                          </a:solidFill>
                          <a:effectLst/>
                          <a:latin typeface="Times New Roman"/>
                          <a:ea typeface="Times New Roman"/>
                        </a:rPr>
                        <a:t>2 763,6</a:t>
                      </a:r>
                      <a:endParaRPr lang="ru-RU" sz="1200" b="0">
                        <a:effectLst/>
                        <a:latin typeface="Times New Roman"/>
                        <a:ea typeface="Times New Roman"/>
                      </a:endParaRPr>
                    </a:p>
                  </a:txBody>
                  <a:tcPr marL="68580" marR="68580" marT="0" marB="0" anchor="ctr"/>
                </a:tc>
                <a:tc>
                  <a:txBody>
                    <a:bodyPr/>
                    <a:lstStyle/>
                    <a:p>
                      <a:pPr algn="ctr">
                        <a:spcAft>
                          <a:spcPts val="0"/>
                        </a:spcAft>
                      </a:pPr>
                      <a:r>
                        <a:rPr lang="ru-RU" sz="1200" b="0" dirty="0">
                          <a:solidFill>
                            <a:srgbClr val="000000"/>
                          </a:solidFill>
                          <a:effectLst/>
                          <a:latin typeface="Times New Roman"/>
                          <a:ea typeface="Times New Roman"/>
                        </a:rPr>
                        <a:t>5 666,2</a:t>
                      </a:r>
                      <a:endParaRPr lang="ru-RU" sz="1200" b="0" dirty="0">
                        <a:effectLst/>
                        <a:latin typeface="Times New Roman"/>
                        <a:ea typeface="Times New Roman"/>
                      </a:endParaRPr>
                    </a:p>
                  </a:txBody>
                  <a:tcPr marL="68580" marR="68580" marT="0"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0728" y="356618"/>
            <a:ext cx="10302240" cy="679704"/>
          </a:xfrm>
          <a:prstGeom prst="rect">
            <a:avLst/>
          </a:prstGeom>
          <a:noFill/>
        </p:spPr>
        <p:txBody>
          <a:bodyPr lIns="0" tIns="0" rIns="0" bIns="0">
            <a:noAutofit/>
          </a:bodyPr>
          <a:lstStyle/>
          <a:p>
            <a:pPr>
              <a:lnSpc>
                <a:spcPct val="93000"/>
              </a:lnSpc>
            </a:pPr>
            <a:r>
              <a:rPr lang="ru" sz="2700" b="1" i="1" dirty="0">
                <a:solidFill>
                  <a:srgbClr val="002060"/>
                </a:solidFill>
                <a:latin typeface="Times New Roman"/>
              </a:rPr>
              <a:t>Основные параметры </a:t>
            </a:r>
            <a:r>
              <a:rPr lang="ru" sz="2700" b="1" i="1" dirty="0" smtClean="0">
                <a:solidFill>
                  <a:srgbClr val="002060"/>
                </a:solidFill>
                <a:latin typeface="Times New Roman"/>
              </a:rPr>
              <a:t>бюджета </a:t>
            </a:r>
            <a:r>
              <a:rPr lang="ru" sz="2700" b="1" i="1" dirty="0">
                <a:solidFill>
                  <a:srgbClr val="002060"/>
                </a:solidFill>
                <a:latin typeface="Times New Roman"/>
              </a:rPr>
              <a:t>на 2023 </a:t>
            </a:r>
            <a:r>
              <a:rPr lang="ru" sz="2700" b="1" i="1" dirty="0" smtClean="0">
                <a:solidFill>
                  <a:srgbClr val="002060"/>
                </a:solidFill>
                <a:latin typeface="Times New Roman"/>
              </a:rPr>
              <a:t>год </a:t>
            </a:r>
            <a:r>
              <a:rPr lang="ru" sz="2700" b="1" i="1" dirty="0">
                <a:solidFill>
                  <a:srgbClr val="002060"/>
                </a:solidFill>
                <a:latin typeface="Times New Roman"/>
              </a:rPr>
              <a:t>и плановый </a:t>
            </a:r>
            <a:r>
              <a:rPr lang="ru" sz="2700" b="1" i="1" dirty="0" smtClean="0">
                <a:solidFill>
                  <a:srgbClr val="002060"/>
                </a:solidFill>
                <a:latin typeface="Times New Roman"/>
              </a:rPr>
              <a:t>период </a:t>
            </a:r>
            <a:r>
              <a:rPr lang="ru" sz="2700" b="1" i="1" dirty="0">
                <a:solidFill>
                  <a:srgbClr val="002060"/>
                </a:solidFill>
                <a:latin typeface="Times New Roman"/>
              </a:rPr>
              <a:t>2024 и 2025 </a:t>
            </a:r>
            <a:r>
              <a:rPr lang="ru" sz="2700" b="1" i="1" dirty="0" smtClean="0">
                <a:solidFill>
                  <a:srgbClr val="002060"/>
                </a:solidFill>
                <a:latin typeface="Times New Roman"/>
              </a:rPr>
              <a:t>годов</a:t>
            </a:r>
            <a:endParaRPr lang="ru" sz="2700" b="1" i="1" dirty="0">
              <a:solidFill>
                <a:srgbClr val="002060"/>
              </a:solidFill>
              <a:latin typeface="Times New Roman"/>
            </a:endParaRPr>
          </a:p>
        </p:txBody>
      </p:sp>
      <p:graphicFrame>
        <p:nvGraphicFramePr>
          <p:cNvPr id="14" name="Диаграмма 13"/>
          <p:cNvGraphicFramePr/>
          <p:nvPr>
            <p:extLst>
              <p:ext uri="{D42A27DB-BD31-4B8C-83A1-F6EECF244321}">
                <p14:modId xmlns:p14="http://schemas.microsoft.com/office/powerpoint/2010/main" val="3712703725"/>
              </p:ext>
            </p:extLst>
          </p:nvPr>
        </p:nvGraphicFramePr>
        <p:xfrm>
          <a:off x="839416" y="1341413"/>
          <a:ext cx="10297144" cy="66247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69976" y="381002"/>
            <a:ext cx="7159752" cy="405384"/>
          </a:xfrm>
          <a:prstGeom prst="rect">
            <a:avLst/>
          </a:prstGeom>
          <a:noFill/>
        </p:spPr>
        <p:txBody>
          <a:bodyPr wrap="none" lIns="0" tIns="0" rIns="0" bIns="0">
            <a:noAutofit/>
          </a:bodyPr>
          <a:lstStyle/>
          <a:p>
            <a:r>
              <a:rPr lang="ru" sz="2700" b="1" i="1" dirty="0">
                <a:solidFill>
                  <a:srgbClr val="002060"/>
                </a:solidFill>
                <a:latin typeface="Times New Roman"/>
              </a:rPr>
              <a:t>Основные параметры </a:t>
            </a:r>
            <a:r>
              <a:rPr lang="ru" sz="2700" b="1" i="1" dirty="0" smtClean="0">
                <a:solidFill>
                  <a:srgbClr val="002060"/>
                </a:solidFill>
                <a:latin typeface="Times New Roman"/>
              </a:rPr>
              <a:t>бюджета </a:t>
            </a:r>
            <a:r>
              <a:rPr lang="ru" sz="2700" b="1" i="1" dirty="0">
                <a:solidFill>
                  <a:srgbClr val="002060"/>
                </a:solidFill>
                <a:latin typeface="Times New Roman"/>
              </a:rPr>
              <a:t>на 2023 </a:t>
            </a:r>
            <a:r>
              <a:rPr lang="ru" sz="2700" b="1" i="1" dirty="0" smtClean="0">
                <a:solidFill>
                  <a:srgbClr val="002060"/>
                </a:solidFill>
                <a:latin typeface="Times New Roman"/>
              </a:rPr>
              <a:t>год</a:t>
            </a:r>
            <a:endParaRPr lang="ru" sz="2700" b="1" i="1" dirty="0">
              <a:solidFill>
                <a:srgbClr val="002060"/>
              </a:solidFill>
              <a:latin typeface="Times New Roman"/>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205311062"/>
              </p:ext>
            </p:extLst>
          </p:nvPr>
        </p:nvGraphicFramePr>
        <p:xfrm>
          <a:off x="2063552" y="1773461"/>
          <a:ext cx="8433816" cy="4843272"/>
        </p:xfrm>
        <a:graphic>
          <a:graphicData uri="http://schemas.openxmlformats.org/drawingml/2006/table">
            <a:tbl>
              <a:tblPr firstCol="1" bandRow="1">
                <a:tableStyleId>{3C2FFA5D-87B4-456A-9821-1D502468CF0F}</a:tableStyleId>
              </a:tblPr>
              <a:tblGrid>
                <a:gridCol w="3913632"/>
                <a:gridCol w="4520184"/>
              </a:tblGrid>
              <a:tr h="1194816">
                <a:tc>
                  <a:txBody>
                    <a:bodyPr/>
                    <a:lstStyle/>
                    <a:p>
                      <a:pPr indent="0" algn="ctr"/>
                      <a:r>
                        <a:rPr lang="ru" sz="2700" b="1" i="0" kern="1200" dirty="0">
                          <a:ln>
                            <a:noFill/>
                          </a:ln>
                          <a:solidFill>
                            <a:srgbClr val="002060"/>
                          </a:solidFill>
                          <a:latin typeface="Times New Roman"/>
                          <a:ea typeface="+mn-ea"/>
                          <a:cs typeface="+mn-cs"/>
                        </a:rPr>
                        <a:t>Доходы</a:t>
                      </a: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marL="713300" indent="0" algn="ctr"/>
                      <a:r>
                        <a:rPr lang="ru" sz="2700" b="1" i="0" kern="1200" dirty="0" smtClean="0">
                          <a:ln>
                            <a:noFill/>
                          </a:ln>
                          <a:solidFill>
                            <a:srgbClr val="002060"/>
                          </a:solidFill>
                          <a:latin typeface="Times New Roman"/>
                          <a:ea typeface="+mn-ea"/>
                          <a:cs typeface="+mn-cs"/>
                        </a:rPr>
                        <a:t>187 739,1 тыс. руб.</a:t>
                      </a:r>
                      <a:endParaRPr lang="ru" sz="2700" b="1" i="0" kern="1200" dirty="0">
                        <a:ln>
                          <a:noFill/>
                        </a:ln>
                        <a:solidFill>
                          <a:srgbClr val="002060"/>
                        </a:solidFill>
                        <a:latin typeface="Times New Roman"/>
                        <a:ea typeface="+mn-ea"/>
                        <a:cs typeface="+mn-cs"/>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r>
              <a:tr h="658369">
                <a:tc gridSpan="2">
                  <a:txBody>
                    <a:bodyPr/>
                    <a:lstStyle/>
                    <a:p>
                      <a:pPr algn="ctr"/>
                      <a:endParaRPr sz="2700" b="1" i="0" kern="1200" dirty="0">
                        <a:ln>
                          <a:solidFill>
                            <a:srgbClr val="002060"/>
                          </a:solidFill>
                        </a:ln>
                        <a:solidFill>
                          <a:srgbClr val="002060"/>
                        </a:solidFill>
                        <a:latin typeface="Times New Roman"/>
                        <a:ea typeface="+mn-ea"/>
                        <a:cs typeface="+mn-cs"/>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noFill/>
                  </a:tcPr>
                </a:tc>
                <a:tc hMerge="1">
                  <a:txBody>
                    <a:bodyPr/>
                    <a:lstStyle/>
                    <a:p>
                      <a:endParaRPr sz="3200"/>
                    </a:p>
                  </a:txBody>
                  <a:tcPr marL="0" marR="0" marT="0" marB="0"/>
                </a:tc>
              </a:tr>
              <a:tr h="1121664">
                <a:tc>
                  <a:txBody>
                    <a:bodyPr/>
                    <a:lstStyle/>
                    <a:p>
                      <a:pPr indent="0" algn="ctr"/>
                      <a:r>
                        <a:rPr lang="ru" sz="2700" b="1" i="0" kern="1200" dirty="0">
                          <a:ln>
                            <a:noFill/>
                          </a:ln>
                          <a:solidFill>
                            <a:srgbClr val="002060"/>
                          </a:solidFill>
                          <a:latin typeface="Times New Roman"/>
                          <a:ea typeface="+mn-ea"/>
                          <a:cs typeface="+mn-cs"/>
                        </a:rPr>
                        <a:t>Расходы</a:t>
                      </a: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marL="713300" indent="0" algn="ctr"/>
                      <a:r>
                        <a:rPr lang="ru" sz="2700" b="1" i="0" kern="1200" dirty="0" smtClean="0">
                          <a:ln>
                            <a:noFill/>
                          </a:ln>
                          <a:solidFill>
                            <a:srgbClr val="002060"/>
                          </a:solidFill>
                          <a:latin typeface="Times New Roman"/>
                          <a:ea typeface="+mn-ea"/>
                          <a:cs typeface="+mn-cs"/>
                        </a:rPr>
                        <a:t>187 739,1 тыс. руб.</a:t>
                      </a:r>
                      <a:endParaRPr lang="ru" sz="2700" b="1" i="0" kern="1200" dirty="0">
                        <a:ln>
                          <a:noFill/>
                        </a:ln>
                        <a:solidFill>
                          <a:srgbClr val="002060"/>
                        </a:solidFill>
                        <a:latin typeface="Times New Roman"/>
                        <a:ea typeface="+mn-ea"/>
                        <a:cs typeface="+mn-cs"/>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r>
              <a:tr h="652272">
                <a:tc gridSpan="2">
                  <a:txBody>
                    <a:bodyPr/>
                    <a:lstStyle/>
                    <a:p>
                      <a:pPr algn="ctr"/>
                      <a:endParaRPr sz="2700" b="1" i="0" kern="1200" dirty="0">
                        <a:ln>
                          <a:noFill/>
                        </a:ln>
                        <a:solidFill>
                          <a:srgbClr val="002060"/>
                        </a:solidFill>
                        <a:latin typeface="Times New Roman"/>
                        <a:ea typeface="+mn-ea"/>
                        <a:cs typeface="+mn-cs"/>
                      </a:endParaRP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hMerge="1">
                  <a:txBody>
                    <a:bodyPr/>
                    <a:lstStyle/>
                    <a:p>
                      <a:endParaRPr sz="3100"/>
                    </a:p>
                  </a:txBody>
                  <a:tcPr marL="0" marR="0" marT="0" marB="0"/>
                </a:tc>
              </a:tr>
              <a:tr h="1216151">
                <a:tc>
                  <a:txBody>
                    <a:bodyPr/>
                    <a:lstStyle/>
                    <a:p>
                      <a:pPr indent="0" algn="ctr">
                        <a:lnSpc>
                          <a:spcPct val="86000"/>
                        </a:lnSpc>
                      </a:pPr>
                      <a:r>
                        <a:rPr lang="ru" sz="2700" b="1" i="0" kern="1200" dirty="0">
                          <a:ln>
                            <a:noFill/>
                          </a:ln>
                          <a:solidFill>
                            <a:srgbClr val="002060"/>
                          </a:solidFill>
                          <a:latin typeface="Times New Roman"/>
                          <a:ea typeface="+mn-ea"/>
                          <a:cs typeface="+mn-cs"/>
                        </a:rPr>
                        <a:t>Дефицит/ Профицит</a:t>
                      </a: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c>
                  <a:txBody>
                    <a:bodyPr/>
                    <a:lstStyle/>
                    <a:p>
                      <a:pPr indent="0" algn="ctr"/>
                      <a:r>
                        <a:rPr lang="ru" sz="2700" b="1" i="0" kern="1200" dirty="0">
                          <a:ln>
                            <a:noFill/>
                          </a:ln>
                          <a:solidFill>
                            <a:srgbClr val="002060"/>
                          </a:solidFill>
                          <a:latin typeface="Times New Roman"/>
                          <a:ea typeface="+mn-ea"/>
                          <a:cs typeface="+mn-cs"/>
                        </a:rPr>
                        <a:t>0,0 тыс. руб.</a:t>
                      </a:r>
                    </a:p>
                  </a:txBody>
                  <a:tcPr marL="0" marR="0" marT="0" marB="0" anchor="ctr">
                    <a:lnL w="28575" cap="flat" cmpd="sng" algn="ctr">
                      <a:solidFill>
                        <a:schemeClr val="tx2">
                          <a:lumMod val="75000"/>
                        </a:schemeClr>
                      </a:solid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28575" cap="flat" cmpd="sng" algn="ctr">
                      <a:solidFill>
                        <a:schemeClr val="tx2">
                          <a:lumMod val="75000"/>
                        </a:schemeClr>
                      </a:solidFill>
                      <a:prstDash val="solid"/>
                      <a:round/>
                      <a:headEnd type="none" w="med" len="med"/>
                      <a:tailEnd type="none" w="med" len="med"/>
                    </a:lnT>
                    <a:lnB w="28575" cap="flat" cmpd="sng" algn="ctr">
                      <a:solidFill>
                        <a:schemeClr val="tx2">
                          <a:lumMod val="75000"/>
                        </a:schemeClr>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1960" y="344425"/>
            <a:ext cx="3758184" cy="384047"/>
          </a:xfrm>
          <a:prstGeom prst="rect">
            <a:avLst/>
          </a:prstGeom>
          <a:noFill/>
        </p:spPr>
        <p:txBody>
          <a:bodyPr wrap="none" lIns="0" tIns="0" rIns="0" bIns="0">
            <a:noAutofit/>
          </a:bodyPr>
          <a:lstStyle/>
          <a:p>
            <a:r>
              <a:rPr lang="ru" sz="2700" b="1" i="1" dirty="0">
                <a:solidFill>
                  <a:srgbClr val="002060"/>
                </a:solidFill>
                <a:latin typeface="Times New Roman"/>
              </a:rPr>
              <a:t>Поступления в бюджет</a:t>
            </a:r>
          </a:p>
        </p:txBody>
      </p:sp>
      <p:sp>
        <p:nvSpPr>
          <p:cNvPr id="5" name="Овал 4"/>
          <p:cNvSpPr/>
          <p:nvPr/>
        </p:nvSpPr>
        <p:spPr>
          <a:xfrm>
            <a:off x="441960" y="2781573"/>
            <a:ext cx="2592288" cy="2448272"/>
          </a:xfrm>
          <a:prstGeom prst="ellipse">
            <a:avLst/>
          </a:prstGeom>
          <a:gradFill flip="none" rotWithShape="1">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13500000" scaled="1"/>
            <a:tileRect/>
          </a:gra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r>
              <a:rPr lang="ru-RU" dirty="0" smtClean="0"/>
              <a:t>Доходы </a:t>
            </a:r>
          </a:p>
          <a:p>
            <a:pPr algn="ctr"/>
            <a:r>
              <a:rPr lang="ru-RU" dirty="0"/>
              <a:t>187 739,1 </a:t>
            </a:r>
            <a:r>
              <a:rPr lang="ru-RU" dirty="0" smtClean="0"/>
              <a:t>тыс. руб</a:t>
            </a:r>
            <a:r>
              <a:rPr lang="ru-RU" dirty="0"/>
              <a:t>.</a:t>
            </a:r>
          </a:p>
          <a:p>
            <a:pPr algn="ctr"/>
            <a:endParaRPr lang="ru-RU" dirty="0"/>
          </a:p>
        </p:txBody>
      </p:sp>
      <p:sp>
        <p:nvSpPr>
          <p:cNvPr id="6" name="Овал 5"/>
          <p:cNvSpPr/>
          <p:nvPr/>
        </p:nvSpPr>
        <p:spPr>
          <a:xfrm>
            <a:off x="3863752" y="1125391"/>
            <a:ext cx="3168352" cy="1584176"/>
          </a:xfrm>
          <a:prstGeom prst="ellips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r>
              <a:rPr lang="ru-RU" dirty="0" smtClean="0"/>
              <a:t>Налоговые</a:t>
            </a:r>
            <a:endParaRPr lang="ru-RU" dirty="0"/>
          </a:p>
        </p:txBody>
      </p:sp>
      <p:sp>
        <p:nvSpPr>
          <p:cNvPr id="8" name="Овал 7"/>
          <p:cNvSpPr/>
          <p:nvPr/>
        </p:nvSpPr>
        <p:spPr>
          <a:xfrm>
            <a:off x="3863752" y="5229846"/>
            <a:ext cx="3168352" cy="1584176"/>
          </a:xfrm>
          <a:prstGeom prst="ellipse">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3500000" scaled="1"/>
            <a:tileRect/>
          </a:gra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r>
              <a:rPr lang="ru-RU" dirty="0" smtClean="0"/>
              <a:t>Безвозмездное поступление</a:t>
            </a:r>
            <a:endParaRPr lang="ru-RU" dirty="0"/>
          </a:p>
        </p:txBody>
      </p:sp>
      <p:sp>
        <p:nvSpPr>
          <p:cNvPr id="9" name="Скругленный прямоугольник 8"/>
          <p:cNvSpPr/>
          <p:nvPr/>
        </p:nvSpPr>
        <p:spPr>
          <a:xfrm>
            <a:off x="7665271" y="1485432"/>
            <a:ext cx="4104456" cy="86409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r>
              <a:rPr lang="ru-RU" dirty="0" smtClean="0"/>
              <a:t>Налог на доходы физических лиц </a:t>
            </a:r>
          </a:p>
          <a:p>
            <a:pPr algn="ctr"/>
            <a:r>
              <a:rPr lang="ru-RU" dirty="0"/>
              <a:t>6 </a:t>
            </a:r>
            <a:r>
              <a:rPr lang="ru-RU" dirty="0" smtClean="0"/>
              <a:t>398,8 тыс. руб.</a:t>
            </a:r>
            <a:endParaRPr lang="ru-RU" dirty="0"/>
          </a:p>
        </p:txBody>
      </p:sp>
      <p:sp>
        <p:nvSpPr>
          <p:cNvPr id="10" name="Скругленный прямоугольник 9"/>
          <p:cNvSpPr/>
          <p:nvPr/>
        </p:nvSpPr>
        <p:spPr>
          <a:xfrm>
            <a:off x="7681538" y="5589887"/>
            <a:ext cx="4104456" cy="86409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t"/>
          <a:lstStyle/>
          <a:p>
            <a:pPr algn="ctr"/>
            <a:r>
              <a:rPr lang="ru-RU" dirty="0" smtClean="0"/>
              <a:t>Безвозмездные поступления из</a:t>
            </a:r>
          </a:p>
          <a:p>
            <a:pPr algn="ctr"/>
            <a:r>
              <a:rPr lang="ru-RU" dirty="0" smtClean="0"/>
              <a:t>бюджета Санкт-Петербурга </a:t>
            </a:r>
          </a:p>
          <a:p>
            <a:pPr algn="ctr"/>
            <a:r>
              <a:rPr lang="ru-RU" dirty="0"/>
              <a:t>181 </a:t>
            </a:r>
            <a:r>
              <a:rPr lang="ru-RU" dirty="0" smtClean="0"/>
              <a:t>340,3 тыс. руб.</a:t>
            </a:r>
          </a:p>
          <a:p>
            <a:pPr algn="ct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1208" y="362714"/>
            <a:ext cx="5221224" cy="399289"/>
          </a:xfrm>
          <a:prstGeom prst="rect">
            <a:avLst/>
          </a:prstGeom>
          <a:noFill/>
        </p:spPr>
        <p:txBody>
          <a:bodyPr wrap="none" lIns="0" tIns="0" rIns="0" bIns="0">
            <a:noAutofit/>
          </a:bodyPr>
          <a:lstStyle/>
          <a:p>
            <a:r>
              <a:rPr lang="ru" sz="2700" b="1" i="1" dirty="0">
                <a:solidFill>
                  <a:srgbClr val="002060"/>
                </a:solidFill>
                <a:latin typeface="Times New Roman"/>
              </a:rPr>
              <a:t>Структура </a:t>
            </a:r>
            <a:r>
              <a:rPr lang="ru" sz="2700" b="1" i="1" dirty="0" smtClean="0">
                <a:solidFill>
                  <a:srgbClr val="002060"/>
                </a:solidFill>
                <a:latin typeface="Times New Roman"/>
              </a:rPr>
              <a:t>доходов в 2023 </a:t>
            </a:r>
            <a:r>
              <a:rPr lang="ru" sz="2700" b="1" i="1" dirty="0">
                <a:solidFill>
                  <a:srgbClr val="002060"/>
                </a:solidFill>
                <a:latin typeface="Times New Roman"/>
              </a:rPr>
              <a:t>году</a:t>
            </a:r>
          </a:p>
        </p:txBody>
      </p:sp>
      <p:graphicFrame>
        <p:nvGraphicFramePr>
          <p:cNvPr id="7" name="Диаграмма 6"/>
          <p:cNvGraphicFramePr/>
          <p:nvPr>
            <p:extLst>
              <p:ext uri="{D42A27DB-BD31-4B8C-83A1-F6EECF244321}">
                <p14:modId xmlns:p14="http://schemas.microsoft.com/office/powerpoint/2010/main" val="2101569135"/>
              </p:ext>
            </p:extLst>
          </p:nvPr>
        </p:nvGraphicFramePr>
        <p:xfrm>
          <a:off x="839416" y="1125389"/>
          <a:ext cx="10513168" cy="66967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5864" y="362714"/>
            <a:ext cx="2837688" cy="399289"/>
          </a:xfrm>
          <a:prstGeom prst="rect">
            <a:avLst/>
          </a:prstGeom>
          <a:noFill/>
        </p:spPr>
        <p:txBody>
          <a:bodyPr wrap="none" lIns="0" tIns="0" rIns="0" bIns="0">
            <a:noAutofit/>
          </a:bodyPr>
          <a:lstStyle/>
          <a:p>
            <a:r>
              <a:rPr lang="ru" sz="2400" b="1" dirty="0">
                <a:solidFill>
                  <a:srgbClr val="002060"/>
                </a:solidFill>
                <a:latin typeface="Times New Roman"/>
              </a:rPr>
              <a:t>Сравнение </a:t>
            </a:r>
            <a:r>
              <a:rPr lang="ru" sz="2400" b="1" dirty="0" smtClean="0">
                <a:solidFill>
                  <a:srgbClr val="002060"/>
                </a:solidFill>
                <a:latin typeface="Times New Roman"/>
              </a:rPr>
              <a:t>доходов</a:t>
            </a:r>
            <a:endParaRPr lang="ru" sz="2400" b="1" dirty="0">
              <a:solidFill>
                <a:srgbClr val="002060"/>
              </a:solidFill>
              <a:latin typeface="Times New Roman"/>
            </a:endParaRPr>
          </a:p>
        </p:txBody>
      </p:sp>
      <p:graphicFrame>
        <p:nvGraphicFramePr>
          <p:cNvPr id="17" name="Диаграмма 16"/>
          <p:cNvGraphicFramePr/>
          <p:nvPr>
            <p:extLst>
              <p:ext uri="{D42A27DB-BD31-4B8C-83A1-F6EECF244321}">
                <p14:modId xmlns:p14="http://schemas.microsoft.com/office/powerpoint/2010/main" val="3184405445"/>
              </p:ext>
            </p:extLst>
          </p:nvPr>
        </p:nvGraphicFramePr>
        <p:xfrm>
          <a:off x="335362" y="1197399"/>
          <a:ext cx="11522884" cy="61926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4298</TotalTime>
  <Words>879</Words>
  <Application>Microsoft Office PowerPoint</Application>
  <PresentationFormat>Произвольный</PresentationFormat>
  <Paragraphs>228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Касьян Владимир Иванович (50-307-1W7 - kvi)</dc:creator>
  <cp:lastModifiedBy>Наташа Бунина</cp:lastModifiedBy>
  <cp:revision>75</cp:revision>
  <dcterms:modified xsi:type="dcterms:W3CDTF">2023-11-29T12:31:51Z</dcterms:modified>
</cp:coreProperties>
</file>